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526" r:id="rId2"/>
    <p:sldId id="546" r:id="rId3"/>
    <p:sldId id="3302" r:id="rId4"/>
    <p:sldId id="3298" r:id="rId5"/>
    <p:sldId id="3294" r:id="rId6"/>
    <p:sldId id="3305" r:id="rId7"/>
    <p:sldId id="3299" r:id="rId8"/>
    <p:sldId id="3308" r:id="rId9"/>
    <p:sldId id="3309" r:id="rId10"/>
    <p:sldId id="3314" r:id="rId11"/>
    <p:sldId id="3310" r:id="rId12"/>
    <p:sldId id="3311" r:id="rId13"/>
    <p:sldId id="3312" r:id="rId14"/>
    <p:sldId id="3313" r:id="rId15"/>
    <p:sldId id="3315" r:id="rId16"/>
    <p:sldId id="3316" r:id="rId17"/>
    <p:sldId id="3317" r:id="rId18"/>
    <p:sldId id="3300" r:id="rId19"/>
    <p:sldId id="330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4C4"/>
    <a:srgbClr val="000B87"/>
    <a:srgbClr val="000B98"/>
    <a:srgbClr val="262F9F"/>
    <a:srgbClr val="04D6F9"/>
    <a:srgbClr val="000BA0"/>
    <a:srgbClr val="00ADEC"/>
    <a:srgbClr val="000722"/>
    <a:srgbClr val="00154D"/>
    <a:srgbClr val="2932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1" autoAdjust="0"/>
    <p:restoredTop sz="94618"/>
  </p:normalViewPr>
  <p:slideViewPr>
    <p:cSldViewPr snapToGrid="0" snapToObjects="1" showGuides="1">
      <p:cViewPr varScale="1">
        <p:scale>
          <a:sx n="104" d="100"/>
          <a:sy n="104" d="100"/>
        </p:scale>
        <p:origin x="1176" y="208"/>
      </p:cViewPr>
      <p:guideLst>
        <p:guide orient="horz" pos="2160"/>
        <p:guide pos="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tiff>
</file>

<file path=ppt/media/image25.tiff>
</file>

<file path=ppt/media/image26.jpeg>
</file>

<file path=ppt/media/image27.tiff>
</file>

<file path=ppt/media/image28.tiff>
</file>

<file path=ppt/media/image29.tiff>
</file>

<file path=ppt/media/image3.png>
</file>

<file path=ppt/media/image30.tiff>
</file>

<file path=ppt/media/image31.jpeg>
</file>

<file path=ppt/media/image32.jpeg>
</file>

<file path=ppt/media/image33.jpeg>
</file>

<file path=ppt/media/image34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CC00F7-5840-7748-8B0D-CBE45A27EB59}" type="datetimeFigureOut">
              <a:rPr kumimoji="1" lang="zh-CN" altLang="en-US" smtClean="0"/>
              <a:t>2021/8/31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6AD8D-F40D-C64F-8D47-3D2857E20EA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2742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6AD8D-F40D-C64F-8D47-3D2857E20EA0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2519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6AD8D-F40D-C64F-8D47-3D2857E20EA0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870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6AD8D-F40D-C64F-8D47-3D2857E20EA0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2325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6AD8D-F40D-C64F-8D47-3D2857E20EA0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62610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7EB5E96-BD56-A643-A879-3DACFD9E9B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6" name="直线连接符 10">
            <a:extLst>
              <a:ext uri="{FF2B5EF4-FFF2-40B4-BE49-F238E27FC236}">
                <a16:creationId xmlns:a16="http://schemas.microsoft.com/office/drawing/2014/main" id="{3DDEE13B-CC53-5B4E-9EC2-2E761A27D10F}"/>
              </a:ext>
            </a:extLst>
          </p:cNvPr>
          <p:cNvCxnSpPr>
            <a:cxnSpLocks/>
          </p:cNvCxnSpPr>
          <p:nvPr userDrawn="1"/>
        </p:nvCxnSpPr>
        <p:spPr>
          <a:xfrm>
            <a:off x="3910633" y="3429000"/>
            <a:ext cx="4370735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A3CCC448-E60F-9144-AE7D-DE37690267DA}"/>
              </a:ext>
            </a:extLst>
          </p:cNvPr>
          <p:cNvSpPr txBox="1"/>
          <p:nvPr userDrawn="1"/>
        </p:nvSpPr>
        <p:spPr>
          <a:xfrm>
            <a:off x="3781667" y="4379585"/>
            <a:ext cx="4628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2021</a:t>
            </a:r>
            <a:r>
              <a:rPr kumimoji="1" lang="zh-CN" altLang="en-US" sz="16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年春季</a:t>
            </a:r>
            <a:r>
              <a:rPr kumimoji="1" lang="en-US" altLang="zh-CN" sz="16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4</a:t>
            </a:r>
            <a:r>
              <a:rPr kumimoji="1" lang="zh-CN" altLang="en-US" sz="16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期班｜毕业答辩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1163E49-7225-9D48-B110-3871D3CD09E3}"/>
              </a:ext>
            </a:extLst>
          </p:cNvPr>
          <p:cNvGrpSpPr/>
          <p:nvPr userDrawn="1"/>
        </p:nvGrpSpPr>
        <p:grpSpPr>
          <a:xfrm>
            <a:off x="5468857" y="5048419"/>
            <a:ext cx="1254286" cy="360000"/>
            <a:chOff x="782320" y="5585703"/>
            <a:chExt cx="1254286" cy="360000"/>
          </a:xfrm>
        </p:grpSpPr>
        <p:pic>
          <p:nvPicPr>
            <p:cNvPr id="9" name="图片 8" descr="图标&#10;&#10;描述已自动生成">
              <a:extLst>
                <a:ext uri="{FF2B5EF4-FFF2-40B4-BE49-F238E27FC236}">
                  <a16:creationId xmlns:a16="http://schemas.microsoft.com/office/drawing/2014/main" id="{32E423E1-5584-B542-8C46-095D1A879D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2320" y="5585703"/>
              <a:ext cx="360000" cy="360000"/>
            </a:xfrm>
            <a:prstGeom prst="rect">
              <a:avLst/>
            </a:prstGeom>
          </p:spPr>
        </p:pic>
        <p:pic>
          <p:nvPicPr>
            <p:cNvPr id="10" name="图片 9" descr="图标&#10;&#10;描述已自动生成">
              <a:extLst>
                <a:ext uri="{FF2B5EF4-FFF2-40B4-BE49-F238E27FC236}">
                  <a16:creationId xmlns:a16="http://schemas.microsoft.com/office/drawing/2014/main" id="{D179AF7F-90B8-E74A-A9EA-9E16815C3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9463" y="5585703"/>
              <a:ext cx="360000" cy="360000"/>
            </a:xfrm>
            <a:prstGeom prst="rect">
              <a:avLst/>
            </a:prstGeom>
          </p:spPr>
        </p:pic>
        <p:pic>
          <p:nvPicPr>
            <p:cNvPr id="11" name="图片 10" descr="图标&#10;&#10;描述已自动生成">
              <a:extLst>
                <a:ext uri="{FF2B5EF4-FFF2-40B4-BE49-F238E27FC236}">
                  <a16:creationId xmlns:a16="http://schemas.microsoft.com/office/drawing/2014/main" id="{0951CB5B-01FB-6A44-80B3-A565D81C7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6606" y="5585703"/>
              <a:ext cx="360000" cy="360000"/>
            </a:xfrm>
            <a:prstGeom prst="rect">
              <a:avLst/>
            </a:prstGeom>
          </p:spPr>
        </p:pic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0C51CD2D-5E6A-DD45-982B-BD31087167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419307"/>
            <a:ext cx="10515600" cy="759085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我是标题微软雅黑加粗</a:t>
            </a:r>
            <a:r>
              <a:rPr kumimoji="1" lang="en-US" altLang="zh-CN" dirty="0"/>
              <a:t>44</a:t>
            </a:r>
            <a:r>
              <a:rPr kumimoji="1" lang="zh-CN" altLang="en-US" dirty="0"/>
              <a:t>号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906765C7-646C-4B48-A679-6AA8B5969BB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10846" y="3580637"/>
            <a:ext cx="7970308" cy="5085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讲师姓名 </a:t>
            </a:r>
            <a:r>
              <a:rPr kumimoji="1" lang="en-US" altLang="zh-CN" dirty="0"/>
              <a:t>/</a:t>
            </a:r>
            <a:r>
              <a:rPr kumimoji="1" lang="zh-CN" altLang="en-US" dirty="0"/>
              <a:t> 对外职务 微软雅黑</a:t>
            </a:r>
            <a:r>
              <a:rPr kumimoji="1" lang="en-US" altLang="zh-CN" dirty="0"/>
              <a:t>24</a:t>
            </a:r>
            <a:r>
              <a:rPr kumimoji="1"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683397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095AB7C-E771-144F-8045-3083F05B62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384"/>
            <a:ext cx="12192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E61D23C-FF84-BA4B-AF91-EA4639A3E53A}"/>
              </a:ext>
            </a:extLst>
          </p:cNvPr>
          <p:cNvSpPr/>
          <p:nvPr userDrawn="1"/>
        </p:nvSpPr>
        <p:spPr>
          <a:xfrm>
            <a:off x="592455" y="2320290"/>
            <a:ext cx="11007090" cy="3783330"/>
          </a:xfrm>
          <a:prstGeom prst="rect">
            <a:avLst/>
          </a:prstGeom>
          <a:solidFill>
            <a:srgbClr val="000B87">
              <a:alpha val="63000"/>
            </a:srgbClr>
          </a:solidFill>
          <a:ln>
            <a:solidFill>
              <a:srgbClr val="262F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53CC6D7-0B74-1147-959D-39F1ABA0E3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689" y="1330791"/>
            <a:ext cx="2967991" cy="446861"/>
          </a:xfrm>
          <a:prstGeom prst="rect">
            <a:avLst/>
          </a:prstGeom>
        </p:spPr>
      </p:pic>
      <p:pic>
        <p:nvPicPr>
          <p:cNvPr id="8" name="图形 7">
            <a:extLst>
              <a:ext uri="{FF2B5EF4-FFF2-40B4-BE49-F238E27FC236}">
                <a16:creationId xmlns:a16="http://schemas.microsoft.com/office/drawing/2014/main" id="{3E26BCE8-B7CA-2644-AC9E-DB1EAA9753F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93080" y="483161"/>
            <a:ext cx="2911994" cy="19809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82D1726-0B64-044E-9DD6-8550A51E4C1E}"/>
              </a:ext>
            </a:extLst>
          </p:cNvPr>
          <p:cNvSpPr txBox="1"/>
          <p:nvPr userDrawn="1"/>
        </p:nvSpPr>
        <p:spPr>
          <a:xfrm>
            <a:off x="4721197" y="844837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项目概述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7694D7F-9CE3-F44E-AB7F-15F7EB30AC32}"/>
              </a:ext>
            </a:extLst>
          </p:cNvPr>
          <p:cNvSpPr txBox="1"/>
          <p:nvPr userDrawn="1"/>
        </p:nvSpPr>
        <p:spPr>
          <a:xfrm>
            <a:off x="4611468" y="844837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ln>
                  <a:solidFill>
                    <a:schemeClr val="bg1">
                      <a:alpha val="56000"/>
                    </a:schemeClr>
                  </a:solidFill>
                </a:ln>
                <a:noFill/>
                <a:latin typeface="微软雅黑" panose="020B0503020204020204" pitchFamily="34" charset="-122"/>
                <a:ea typeface="微软雅黑" panose="020B0503020204020204" pitchFamily="34" charset="-122"/>
              </a:rPr>
              <a:t>项目概述</a:t>
            </a:r>
          </a:p>
        </p:txBody>
      </p:sp>
    </p:spTree>
    <p:extLst>
      <p:ext uri="{BB962C8B-B14F-4D97-AF65-F5344CB8AC3E}">
        <p14:creationId xmlns:p14="http://schemas.microsoft.com/office/powerpoint/2010/main" val="1936458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F5C86FF-8B68-2F46-9907-DF8ED63585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E7068C1-5426-464D-84C6-30BCB5A7BACD}"/>
              </a:ext>
            </a:extLst>
          </p:cNvPr>
          <p:cNvSpPr/>
          <p:nvPr userDrawn="1"/>
        </p:nvSpPr>
        <p:spPr>
          <a:xfrm>
            <a:off x="4147930" y="0"/>
            <a:ext cx="8044069" cy="685800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" name="图片 4" descr="背景图案&#10;&#10;描述已自动生成">
            <a:extLst>
              <a:ext uri="{FF2B5EF4-FFF2-40B4-BE49-F238E27FC236}">
                <a16:creationId xmlns:a16="http://schemas.microsoft.com/office/drawing/2014/main" id="{80DE51E0-D4A6-2949-800D-809A19C6326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392" y="0"/>
            <a:ext cx="6388608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188E62B-34A8-2648-AB36-F8F47204CF12}"/>
              </a:ext>
            </a:extLst>
          </p:cNvPr>
          <p:cNvSpPr txBox="1"/>
          <p:nvPr userDrawn="1"/>
        </p:nvSpPr>
        <p:spPr>
          <a:xfrm>
            <a:off x="5198098" y="155989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b="1" spc="300" dirty="0">
                <a:gradFill>
                  <a:gsLst>
                    <a:gs pos="0">
                      <a:srgbClr val="000BA0"/>
                    </a:gs>
                    <a:gs pos="100000">
                      <a:srgbClr val="0054C4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2EB415CD-75EE-7F42-9548-1E2517444CE9}"/>
              </a:ext>
            </a:extLst>
          </p:cNvPr>
          <p:cNvCxnSpPr/>
          <p:nvPr userDrawn="1"/>
        </p:nvCxnSpPr>
        <p:spPr>
          <a:xfrm>
            <a:off x="5353878" y="2400298"/>
            <a:ext cx="4929808" cy="0"/>
          </a:xfrm>
          <a:prstGeom prst="line">
            <a:avLst/>
          </a:prstGeom>
          <a:ln w="19050">
            <a:gradFill>
              <a:gsLst>
                <a:gs pos="0">
                  <a:srgbClr val="000BA0"/>
                </a:gs>
                <a:gs pos="100000">
                  <a:srgbClr val="0054C4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5D73D8F9-4393-B443-AB8B-7411EB874EEA}"/>
              </a:ext>
            </a:extLst>
          </p:cNvPr>
          <p:cNvSpPr txBox="1"/>
          <p:nvPr userDrawn="1"/>
        </p:nvSpPr>
        <p:spPr>
          <a:xfrm rot="16200000">
            <a:off x="2956809" y="2893751"/>
            <a:ext cx="35910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b="1" dirty="0">
                <a:ln w="3175">
                  <a:solidFill>
                    <a:schemeClr val="bg1">
                      <a:lumMod val="95000"/>
                      <a:alpha val="51000"/>
                    </a:schemeClr>
                  </a:solidFill>
                </a:ln>
                <a:gradFill flip="none" rotWithShape="1">
                  <a:gsLst>
                    <a:gs pos="0">
                      <a:srgbClr val="000BA0">
                        <a:alpha val="42000"/>
                      </a:srgbClr>
                    </a:gs>
                    <a:gs pos="100000">
                      <a:srgbClr val="00ADEC">
                        <a:alpha val="0"/>
                      </a:srgbClr>
                    </a:gs>
                  </a:gsLst>
                  <a:lin ang="5400000" scaled="0"/>
                  <a:tileRect/>
                </a:gradFill>
                <a:latin typeface="Source Han Sans CN Heavy" panose="020B0500000000000000" pitchFamily="34" charset="-128"/>
                <a:ea typeface="Source Han Sans CN Heavy" panose="020B0500000000000000" pitchFamily="34" charset="-128"/>
              </a:rPr>
              <a:t>CONTANT</a:t>
            </a:r>
            <a:endParaRPr kumimoji="1" lang="zh-CN" altLang="en-US" sz="5400" b="1" dirty="0">
              <a:ln w="3175">
                <a:solidFill>
                  <a:schemeClr val="bg1">
                    <a:lumMod val="95000"/>
                    <a:alpha val="51000"/>
                  </a:schemeClr>
                </a:solidFill>
              </a:ln>
              <a:gradFill flip="none" rotWithShape="1">
                <a:gsLst>
                  <a:gs pos="0">
                    <a:srgbClr val="000BA0">
                      <a:alpha val="42000"/>
                    </a:srgbClr>
                  </a:gs>
                  <a:gs pos="100000">
                    <a:srgbClr val="00ADEC">
                      <a:alpha val="0"/>
                    </a:srgbClr>
                  </a:gs>
                </a:gsLst>
                <a:lin ang="5400000" scaled="0"/>
                <a:tileRect/>
              </a:gradFill>
              <a:latin typeface="Source Han Sans CN Heavy" panose="020B0500000000000000" pitchFamily="34" charset="-128"/>
              <a:ea typeface="Source Han Sans CN Heavy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90699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bg>
      <p:bgPr>
        <a:solidFill>
          <a:srgbClr val="0007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245C0F9-8567-4EAB-9857-9FD7F61816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2BC448E-37E7-EB4A-9EC3-25BEF704E6E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C26F307-387D-824E-B19B-FFFAF98D8FB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0870" y="-20245"/>
            <a:ext cx="2516489" cy="1248819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51E257DC-2DD7-2B40-A9AC-F304BA534F7C}"/>
              </a:ext>
            </a:extLst>
          </p:cNvPr>
          <p:cNvGrpSpPr/>
          <p:nvPr userDrawn="1"/>
        </p:nvGrpSpPr>
        <p:grpSpPr>
          <a:xfrm>
            <a:off x="286926" y="156523"/>
            <a:ext cx="334511" cy="459674"/>
            <a:chOff x="5382257" y="2797307"/>
            <a:chExt cx="163579" cy="22478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681F5691-D02B-0949-A1EB-F2529A159763}"/>
                </a:ext>
              </a:extLst>
            </p:cNvPr>
            <p:cNvSpPr/>
            <p:nvPr/>
          </p:nvSpPr>
          <p:spPr>
            <a:xfrm flipV="1">
              <a:off x="5382257" y="2797307"/>
              <a:ext cx="94744" cy="168468"/>
            </a:xfrm>
            <a:prstGeom prst="rect">
              <a:avLst/>
            </a:prstGeom>
            <a:gradFill>
              <a:gsLst>
                <a:gs pos="0">
                  <a:srgbClr val="04D6F9"/>
                </a:gs>
                <a:gs pos="100000">
                  <a:srgbClr val="0054C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12D28D6B-E65B-6946-B32E-22DDEB7DC895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12700">
              <a:gradFill>
                <a:gsLst>
                  <a:gs pos="0">
                    <a:srgbClr val="0054C4"/>
                  </a:gs>
                  <a:gs pos="100000">
                    <a:srgbClr val="04D6F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848F2AA5-21C0-7946-8CA9-315A4DD23E1F}"/>
              </a:ext>
            </a:extLst>
          </p:cNvPr>
          <p:cNvSpPr/>
          <p:nvPr userDrawn="1"/>
        </p:nvSpPr>
        <p:spPr>
          <a:xfrm>
            <a:off x="1" y="763480"/>
            <a:ext cx="12192000" cy="61972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BCB85DDA-D7D1-904A-B973-A8A7226CDCD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6881" y="96898"/>
            <a:ext cx="8274403" cy="60007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此处标题：微软雅黑加粗</a:t>
            </a:r>
            <a:r>
              <a:rPr kumimoji="1" lang="en-US" altLang="zh-CN" dirty="0"/>
              <a:t>28</a:t>
            </a:r>
            <a:r>
              <a:rPr kumimoji="1"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720222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bg>
      <p:bgPr>
        <a:solidFill>
          <a:srgbClr val="0007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31A5B27-9183-4AE9-BEF9-A6D9F364F6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形 3">
            <a:extLst>
              <a:ext uri="{FF2B5EF4-FFF2-40B4-BE49-F238E27FC236}">
                <a16:creationId xmlns:a16="http://schemas.microsoft.com/office/drawing/2014/main" id="{2CCB5796-CF10-4127-A1E2-30BAC4039BB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41438" y="297849"/>
            <a:ext cx="2911994" cy="19809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4E8FB5E-30AA-DF48-9134-412EE1DB33B4}"/>
              </a:ext>
            </a:extLst>
          </p:cNvPr>
          <p:cNvSpPr/>
          <p:nvPr userDrawn="1"/>
        </p:nvSpPr>
        <p:spPr>
          <a:xfrm>
            <a:off x="1" y="763480"/>
            <a:ext cx="12192000" cy="6094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1E00E39-2173-704F-97F2-B9C6A2316087}"/>
              </a:ext>
            </a:extLst>
          </p:cNvPr>
          <p:cNvGrpSpPr/>
          <p:nvPr userDrawn="1"/>
        </p:nvGrpSpPr>
        <p:grpSpPr>
          <a:xfrm>
            <a:off x="286926" y="156523"/>
            <a:ext cx="334511" cy="459674"/>
            <a:chOff x="5382257" y="2797307"/>
            <a:chExt cx="163579" cy="22478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3D41CAA-D05C-6B4A-BFDA-41821F85DEF4}"/>
                </a:ext>
              </a:extLst>
            </p:cNvPr>
            <p:cNvSpPr/>
            <p:nvPr/>
          </p:nvSpPr>
          <p:spPr>
            <a:xfrm flipV="1">
              <a:off x="5382257" y="2797307"/>
              <a:ext cx="94744" cy="168468"/>
            </a:xfrm>
            <a:prstGeom prst="rect">
              <a:avLst/>
            </a:prstGeom>
            <a:gradFill>
              <a:gsLst>
                <a:gs pos="0">
                  <a:srgbClr val="04D6F9"/>
                </a:gs>
                <a:gs pos="100000">
                  <a:srgbClr val="0054C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340F1AC-D0C7-484E-9DE6-64F6A0AC579B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12700">
              <a:gradFill>
                <a:gsLst>
                  <a:gs pos="0">
                    <a:srgbClr val="0054C4"/>
                  </a:gs>
                  <a:gs pos="100000">
                    <a:srgbClr val="04D6F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文本占位符 13">
            <a:extLst>
              <a:ext uri="{FF2B5EF4-FFF2-40B4-BE49-F238E27FC236}">
                <a16:creationId xmlns:a16="http://schemas.microsoft.com/office/drawing/2014/main" id="{CE96AE60-B471-7C41-96F6-F95A17576E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6881" y="96898"/>
            <a:ext cx="8274403" cy="60007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此处标题：微软雅黑加粗</a:t>
            </a:r>
            <a:r>
              <a:rPr kumimoji="1" lang="en-US" altLang="zh-CN" dirty="0"/>
              <a:t>28</a:t>
            </a:r>
            <a:r>
              <a:rPr kumimoji="1"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3535404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57087E8-B862-1443-AD77-EEDC3CF54B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BE9EA3D-4361-0A4F-A963-E996E208DCB4}"/>
              </a:ext>
            </a:extLst>
          </p:cNvPr>
          <p:cNvSpPr txBox="1"/>
          <p:nvPr userDrawn="1"/>
        </p:nvSpPr>
        <p:spPr>
          <a:xfrm>
            <a:off x="4922518" y="1770043"/>
            <a:ext cx="241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chemeClr val="bg1"/>
                </a:solidFill>
              </a:rPr>
              <a:t>SUMMARY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4BD2DA1-D8E5-2248-AB1A-012ACA2BF9E6}"/>
              </a:ext>
            </a:extLst>
          </p:cNvPr>
          <p:cNvSpPr/>
          <p:nvPr userDrawn="1"/>
        </p:nvSpPr>
        <p:spPr>
          <a:xfrm>
            <a:off x="592455" y="2320290"/>
            <a:ext cx="11007090" cy="3783330"/>
          </a:xfrm>
          <a:prstGeom prst="rect">
            <a:avLst/>
          </a:prstGeom>
          <a:solidFill>
            <a:srgbClr val="000B87">
              <a:alpha val="63000"/>
            </a:srgbClr>
          </a:solidFill>
          <a:ln>
            <a:solidFill>
              <a:srgbClr val="262F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7F6E831-2B75-4447-A6FB-97083C75163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689" y="1330791"/>
            <a:ext cx="2967991" cy="446861"/>
          </a:xfrm>
          <a:prstGeom prst="rect">
            <a:avLst/>
          </a:prstGeom>
        </p:spPr>
      </p:pic>
      <p:pic>
        <p:nvPicPr>
          <p:cNvPr id="8" name="图形 7">
            <a:extLst>
              <a:ext uri="{FF2B5EF4-FFF2-40B4-BE49-F238E27FC236}">
                <a16:creationId xmlns:a16="http://schemas.microsoft.com/office/drawing/2014/main" id="{735C1A19-A3E3-5E46-8B81-B2344EB40C5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93080" y="483161"/>
            <a:ext cx="2911994" cy="19809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C32EB40-DB02-9341-84C0-0B1BA1EA9D28}"/>
              </a:ext>
            </a:extLst>
          </p:cNvPr>
          <p:cNvSpPr txBox="1"/>
          <p:nvPr userDrawn="1"/>
        </p:nvSpPr>
        <p:spPr>
          <a:xfrm>
            <a:off x="5119610" y="754380"/>
            <a:ext cx="19527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 结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092B63C-7B2E-9949-9282-5F6795B1DE5A}"/>
              </a:ext>
            </a:extLst>
          </p:cNvPr>
          <p:cNvSpPr txBox="1"/>
          <p:nvPr userDrawn="1"/>
        </p:nvSpPr>
        <p:spPr>
          <a:xfrm>
            <a:off x="5153900" y="731519"/>
            <a:ext cx="19527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ln>
                  <a:solidFill>
                    <a:schemeClr val="bg1">
                      <a:alpha val="56000"/>
                    </a:schemeClr>
                  </a:solidFill>
                </a:ln>
                <a:noFill/>
                <a:latin typeface="微软雅黑" panose="020B0503020204020204" pitchFamily="34" charset="-122"/>
                <a:ea typeface="微软雅黑" panose="020B0503020204020204" pitchFamily="34" charset="-122"/>
              </a:rPr>
              <a:t>总 结</a:t>
            </a:r>
          </a:p>
        </p:txBody>
      </p:sp>
    </p:spTree>
    <p:extLst>
      <p:ext uri="{BB962C8B-B14F-4D97-AF65-F5344CB8AC3E}">
        <p14:creationId xmlns:p14="http://schemas.microsoft.com/office/powerpoint/2010/main" val="3493475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63AB8AC-1461-A74A-BAEF-34737F4169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9340F9D0-6386-324E-A393-4DB9038CCD4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93080" y="483161"/>
            <a:ext cx="2911994" cy="19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75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F8ACA9E-C86D-0442-BAEF-859ADF8BA6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215986F3-B27A-0446-8ADD-6687AA7D9A3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93080" y="483161"/>
            <a:ext cx="2911994" cy="19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92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2754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7" r:id="rId3"/>
    <p:sldLayoutId id="2147483675" r:id="rId4"/>
    <p:sldLayoutId id="2147483680" r:id="rId5"/>
    <p:sldLayoutId id="2147483684" r:id="rId6"/>
    <p:sldLayoutId id="2147483685" r:id="rId7"/>
    <p:sldLayoutId id="214748368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2EF7D33-706D-0740-BA0A-9A99D268AC28}"/>
              </a:ext>
            </a:extLst>
          </p:cNvPr>
          <p:cNvSpPr txBox="1"/>
          <p:nvPr/>
        </p:nvSpPr>
        <p:spPr>
          <a:xfrm>
            <a:off x="5605996" y="2663666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262F9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业务理解和技术选型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9388D8-D265-1541-95B5-5D7AFAAB7E2C}"/>
              </a:ext>
            </a:extLst>
          </p:cNvPr>
          <p:cNvSpPr txBox="1"/>
          <p:nvPr/>
        </p:nvSpPr>
        <p:spPr>
          <a:xfrm>
            <a:off x="5605996" y="3366031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效果优化和业务上线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BD3BD8-1756-A24C-AAE7-FC30E05ED6E1}"/>
              </a:ext>
            </a:extLst>
          </p:cNvPr>
          <p:cNvSpPr txBox="1"/>
          <p:nvPr/>
        </p:nvSpPr>
        <p:spPr>
          <a:xfrm>
            <a:off x="5605996" y="4068396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飞桨代码展示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3860595-F938-0B47-BF46-CCFF13BDA7AD}"/>
              </a:ext>
            </a:extLst>
          </p:cNvPr>
          <p:cNvSpPr txBox="1"/>
          <p:nvPr/>
        </p:nvSpPr>
        <p:spPr>
          <a:xfrm>
            <a:off x="5605996" y="4770761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技术方案长线规划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B2C5B2F-5926-9246-8132-03C8BCA807F3}"/>
              </a:ext>
            </a:extLst>
          </p:cNvPr>
          <p:cNvGrpSpPr/>
          <p:nvPr/>
        </p:nvGrpSpPr>
        <p:grpSpPr>
          <a:xfrm>
            <a:off x="5382257" y="2797307"/>
            <a:ext cx="163579" cy="224785"/>
            <a:chOff x="5382257" y="2797307"/>
            <a:chExt cx="163579" cy="224785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94E89684-850C-CF49-BF97-DFD1C7F26462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4FE85CE-9990-0C49-AC6A-753EE0CFD6DB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9CFAEC74-2CE3-8342-8D55-32E95F5E5CC2}"/>
              </a:ext>
            </a:extLst>
          </p:cNvPr>
          <p:cNvGrpSpPr/>
          <p:nvPr/>
        </p:nvGrpSpPr>
        <p:grpSpPr>
          <a:xfrm>
            <a:off x="5382257" y="3501395"/>
            <a:ext cx="163579" cy="224785"/>
            <a:chOff x="5382257" y="2797307"/>
            <a:chExt cx="163579" cy="224785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529DFE6-51B3-A341-97E6-C14B2CC7B0FA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5B000C8A-485D-5947-A91F-2BDE59003E23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B966588-03C3-F940-B055-22CB16F765E7}"/>
              </a:ext>
            </a:extLst>
          </p:cNvPr>
          <p:cNvGrpSpPr/>
          <p:nvPr/>
        </p:nvGrpSpPr>
        <p:grpSpPr>
          <a:xfrm>
            <a:off x="5382257" y="4196339"/>
            <a:ext cx="163579" cy="224785"/>
            <a:chOff x="5382257" y="2797307"/>
            <a:chExt cx="163579" cy="224785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FDF383B8-00CA-FE45-BA2A-2D6CD6BFE717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FC268432-3023-A64F-8D61-48E658FAAF98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77E0FF1-DFE9-FA40-A4D4-D9088F2956B4}"/>
              </a:ext>
            </a:extLst>
          </p:cNvPr>
          <p:cNvGrpSpPr/>
          <p:nvPr/>
        </p:nvGrpSpPr>
        <p:grpSpPr>
          <a:xfrm>
            <a:off x="5382257" y="4883968"/>
            <a:ext cx="163579" cy="224785"/>
            <a:chOff x="5382257" y="2797307"/>
            <a:chExt cx="163579" cy="22478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6262FE19-D443-AC40-9886-8CCE7255C4F7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475C6FF1-E508-DF4B-96CF-49CB963B5278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D9F05231-F729-E741-A91E-580308D70BCB}"/>
              </a:ext>
            </a:extLst>
          </p:cNvPr>
          <p:cNvSpPr txBox="1"/>
          <p:nvPr/>
        </p:nvSpPr>
        <p:spPr>
          <a:xfrm>
            <a:off x="5605996" y="5357929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项目心得总结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6142BFB-1D41-A545-8248-865926349F3E}"/>
              </a:ext>
            </a:extLst>
          </p:cNvPr>
          <p:cNvGrpSpPr/>
          <p:nvPr/>
        </p:nvGrpSpPr>
        <p:grpSpPr>
          <a:xfrm>
            <a:off x="5382257" y="5471136"/>
            <a:ext cx="163579" cy="224785"/>
            <a:chOff x="5382257" y="2797307"/>
            <a:chExt cx="163579" cy="22478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675D410E-C5AE-5847-9262-86B9142C07EB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57828E15-1C7E-EA41-9319-67F6A4CFB7E3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1693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飞桨代码展示</a:t>
            </a:r>
            <a:r>
              <a:rPr kumimoji="1" lang="en-US" altLang="zh-CN" dirty="0"/>
              <a:t>4-</a:t>
            </a:r>
            <a:r>
              <a:rPr kumimoji="1" lang="zh-CN" altLang="en-US" dirty="0"/>
              <a:t>特征处理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B679BCB-0612-F741-A498-A96F6EE650C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888754"/>
            <a:ext cx="9144000" cy="587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65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飞桨代码展示</a:t>
            </a:r>
            <a:r>
              <a:rPr kumimoji="1" lang="en-US" altLang="zh-CN" dirty="0"/>
              <a:t>5-FM</a:t>
            </a:r>
            <a:r>
              <a:rPr kumimoji="1" lang="zh-CN" altLang="en-US" dirty="0"/>
              <a:t>类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E0FC6BB-A180-6749-B13D-CC8CDE396F6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38150"/>
            <a:ext cx="9144000" cy="591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188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飞桨代码展示</a:t>
            </a:r>
            <a:r>
              <a:rPr kumimoji="1" lang="en-US" altLang="zh-CN" dirty="0"/>
              <a:t>6-CIN</a:t>
            </a:r>
            <a:r>
              <a:rPr kumimoji="1" lang="zh-CN" altLang="en-US" dirty="0"/>
              <a:t>类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A834B99-D6D5-344D-ACDF-F84BFFB8BE9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19383"/>
            <a:ext cx="9144000" cy="574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419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飞桨代码展示</a:t>
            </a:r>
            <a:r>
              <a:rPr kumimoji="1" lang="en-US" altLang="zh-CN" dirty="0"/>
              <a:t>6-CIN</a:t>
            </a:r>
            <a:r>
              <a:rPr kumimoji="1" lang="zh-CN" altLang="en-US" dirty="0"/>
              <a:t>类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8C65B1E-C5C6-3545-A72D-2BD1A4D90FB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50026"/>
            <a:ext cx="9144000" cy="590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845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飞桨代码展示</a:t>
            </a:r>
            <a:r>
              <a:rPr kumimoji="1" lang="en-US" altLang="zh-CN" dirty="0"/>
              <a:t>7-DNN</a:t>
            </a:r>
            <a:r>
              <a:rPr kumimoji="1" lang="zh-CN" altLang="en-US" dirty="0"/>
              <a:t>类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9FF2469-B679-2A4C-A352-6C3DAA4A84B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71881"/>
            <a:ext cx="9144000" cy="578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764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飞桨代码展示</a:t>
            </a:r>
            <a:r>
              <a:rPr kumimoji="1" lang="en-US" altLang="zh-CN" dirty="0"/>
              <a:t>8-xDeepFM</a:t>
            </a:r>
            <a:r>
              <a:rPr kumimoji="1" lang="zh-CN" altLang="en-US" dirty="0"/>
              <a:t>类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9383034-2679-E546-802E-33D4F66E3C4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50026"/>
            <a:ext cx="9144000" cy="590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390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飞桨代码展示</a:t>
            </a:r>
            <a:r>
              <a:rPr kumimoji="1" lang="en-US" altLang="zh-CN" dirty="0"/>
              <a:t>8-xDeepFM</a:t>
            </a:r>
            <a:r>
              <a:rPr kumimoji="1" lang="zh-CN" altLang="en-US" dirty="0"/>
              <a:t>类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6FC9DC-1E0E-E84C-BF68-46D3FD6B245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61900"/>
            <a:ext cx="9144000" cy="589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590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飞桨代码展示</a:t>
            </a:r>
            <a:r>
              <a:rPr kumimoji="1" lang="en-US" altLang="zh-CN" dirty="0"/>
              <a:t>8-xDeepFM</a:t>
            </a:r>
            <a:r>
              <a:rPr kumimoji="1" lang="zh-CN" altLang="en-US" dirty="0"/>
              <a:t>类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D581B3-A6DC-DA42-B3A2-F691703184A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61900"/>
            <a:ext cx="9144000" cy="589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0441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2EF7D33-706D-0740-BA0A-9A99D268AC28}"/>
              </a:ext>
            </a:extLst>
          </p:cNvPr>
          <p:cNvSpPr txBox="1"/>
          <p:nvPr/>
        </p:nvSpPr>
        <p:spPr>
          <a:xfrm>
            <a:off x="5605996" y="2663666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业务理解和技术选型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9388D8-D265-1541-95B5-5D7AFAAB7E2C}"/>
              </a:ext>
            </a:extLst>
          </p:cNvPr>
          <p:cNvSpPr txBox="1"/>
          <p:nvPr/>
        </p:nvSpPr>
        <p:spPr>
          <a:xfrm>
            <a:off x="5605996" y="3366031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效果优化和业务上线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BD3BD8-1756-A24C-AAE7-FC30E05ED6E1}"/>
              </a:ext>
            </a:extLst>
          </p:cNvPr>
          <p:cNvSpPr txBox="1"/>
          <p:nvPr/>
        </p:nvSpPr>
        <p:spPr>
          <a:xfrm>
            <a:off x="5605996" y="4068396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飞桨代码展示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3860595-F938-0B47-BF46-CCFF13BDA7AD}"/>
              </a:ext>
            </a:extLst>
          </p:cNvPr>
          <p:cNvSpPr txBox="1"/>
          <p:nvPr/>
        </p:nvSpPr>
        <p:spPr>
          <a:xfrm>
            <a:off x="5605996" y="4770761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262F9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技术方案长线规划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B2C5B2F-5926-9246-8132-03C8BCA807F3}"/>
              </a:ext>
            </a:extLst>
          </p:cNvPr>
          <p:cNvGrpSpPr/>
          <p:nvPr/>
        </p:nvGrpSpPr>
        <p:grpSpPr>
          <a:xfrm>
            <a:off x="5382257" y="2797307"/>
            <a:ext cx="163579" cy="224785"/>
            <a:chOff x="5382257" y="2797307"/>
            <a:chExt cx="163579" cy="224785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94E89684-850C-CF49-BF97-DFD1C7F26462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4FE85CE-9990-0C49-AC6A-753EE0CFD6DB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9CFAEC74-2CE3-8342-8D55-32E95F5E5CC2}"/>
              </a:ext>
            </a:extLst>
          </p:cNvPr>
          <p:cNvGrpSpPr/>
          <p:nvPr/>
        </p:nvGrpSpPr>
        <p:grpSpPr>
          <a:xfrm>
            <a:off x="5382257" y="3501395"/>
            <a:ext cx="163579" cy="224785"/>
            <a:chOff x="5382257" y="2797307"/>
            <a:chExt cx="163579" cy="224785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529DFE6-51B3-A341-97E6-C14B2CC7B0FA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5B000C8A-485D-5947-A91F-2BDE59003E23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B966588-03C3-F940-B055-22CB16F765E7}"/>
              </a:ext>
            </a:extLst>
          </p:cNvPr>
          <p:cNvGrpSpPr/>
          <p:nvPr/>
        </p:nvGrpSpPr>
        <p:grpSpPr>
          <a:xfrm>
            <a:off x="5382257" y="4196339"/>
            <a:ext cx="163579" cy="224785"/>
            <a:chOff x="5382257" y="2797307"/>
            <a:chExt cx="163579" cy="224785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FDF383B8-00CA-FE45-BA2A-2D6CD6BFE717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FC268432-3023-A64F-8D61-48E658FAAF98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77E0FF1-DFE9-FA40-A4D4-D9088F2956B4}"/>
              </a:ext>
            </a:extLst>
          </p:cNvPr>
          <p:cNvGrpSpPr/>
          <p:nvPr/>
        </p:nvGrpSpPr>
        <p:grpSpPr>
          <a:xfrm>
            <a:off x="5382257" y="4883968"/>
            <a:ext cx="163579" cy="224785"/>
            <a:chOff x="5382257" y="2797307"/>
            <a:chExt cx="163579" cy="22478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6262FE19-D443-AC40-9886-8CCE7255C4F7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475C6FF1-E508-DF4B-96CF-49CB963B5278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D9F05231-F729-E741-A91E-580308D70BCB}"/>
              </a:ext>
            </a:extLst>
          </p:cNvPr>
          <p:cNvSpPr txBox="1"/>
          <p:nvPr/>
        </p:nvSpPr>
        <p:spPr>
          <a:xfrm>
            <a:off x="5605996" y="5357929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项目心得总结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6142BFB-1D41-A545-8248-865926349F3E}"/>
              </a:ext>
            </a:extLst>
          </p:cNvPr>
          <p:cNvGrpSpPr/>
          <p:nvPr/>
        </p:nvGrpSpPr>
        <p:grpSpPr>
          <a:xfrm>
            <a:off x="5382257" y="5471136"/>
            <a:ext cx="163579" cy="224785"/>
            <a:chOff x="5382257" y="2797307"/>
            <a:chExt cx="163579" cy="22478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675D410E-C5AE-5847-9262-86B9142C07EB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57828E15-1C7E-EA41-9319-67F6A4CFB7E3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772328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技术方案长线规划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A82CB0-740F-7440-993F-FE76BDBCBA1B}"/>
              </a:ext>
            </a:extLst>
          </p:cNvPr>
          <p:cNvSpPr txBox="1"/>
          <p:nvPr/>
        </p:nvSpPr>
        <p:spPr>
          <a:xfrm>
            <a:off x="980660" y="1338470"/>
            <a:ext cx="703518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系统设计优化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去掉繁杂的创建岗位画像环节，信息全部由文本提供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技术方案优化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召回采用文本向量召回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评估指标优化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CTR</a:t>
            </a:r>
            <a:r>
              <a:rPr kumimoji="1" lang="zh-CN" altLang="en-US" dirty="0"/>
              <a:t>改为排序评估指标或凸显首页、前两页</a:t>
            </a:r>
            <a:r>
              <a:rPr kumimoji="1" lang="en-US" altLang="zh-CN" dirty="0"/>
              <a:t>P</a:t>
            </a:r>
            <a:r>
              <a:rPr kumimoji="1" lang="zh-CN" altLang="en-US" dirty="0"/>
              <a:t>值的指标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模型优化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特征增加</a:t>
            </a:r>
            <a:r>
              <a:rPr kumimoji="1" lang="en-US" altLang="zh-CN" dirty="0"/>
              <a:t>-</a:t>
            </a:r>
            <a:r>
              <a:rPr kumimoji="1" lang="zh-CN" altLang="en-US" dirty="0"/>
              <a:t>利用知识图谱的</a:t>
            </a:r>
            <a:r>
              <a:rPr kumimoji="1" lang="en-US" altLang="zh-CN" dirty="0"/>
              <a:t>node2vec</a:t>
            </a:r>
            <a:r>
              <a:rPr kumimoji="1" lang="zh-CN" altLang="en-US" dirty="0"/>
              <a:t>和文本相似度结合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打标模型优化</a:t>
            </a:r>
            <a:r>
              <a:rPr kumimoji="1" lang="en-US" altLang="zh-CN" dirty="0"/>
              <a:t>-</a:t>
            </a:r>
            <a:r>
              <a:rPr kumimoji="1" lang="zh-CN" altLang="en-US" dirty="0"/>
              <a:t>重调打标模型的预训练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增加历史信息，学习当前筛选者对简历的容忍度</a:t>
            </a:r>
            <a:endParaRPr kumimoji="1"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02FA9A9-168D-D64E-9707-3D07F4E8B52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260" y="4273221"/>
            <a:ext cx="6883730" cy="248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927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业务理解和系统设计</a:t>
            </a:r>
            <a:endParaRPr kumimoji="1" lang="zh-CN" altLang="en-US" dirty="0"/>
          </a:p>
        </p:txBody>
      </p:sp>
      <p:pic>
        <p:nvPicPr>
          <p:cNvPr id="12" name="图形 11" descr="女学生">
            <a:extLst>
              <a:ext uri="{FF2B5EF4-FFF2-40B4-BE49-F238E27FC236}">
                <a16:creationId xmlns:a16="http://schemas.microsoft.com/office/drawing/2014/main" id="{40A9CD66-2369-8540-8316-7FBFCCB88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4848" y="1406317"/>
            <a:ext cx="914400" cy="9144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56C6FF3-1F97-254B-8477-7D989A1FB36B}"/>
              </a:ext>
            </a:extLst>
          </p:cNvPr>
          <p:cNvSpPr txBox="1"/>
          <p:nvPr/>
        </p:nvSpPr>
        <p:spPr>
          <a:xfrm>
            <a:off x="1217335" y="1678851"/>
            <a:ext cx="149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HR/</a:t>
            </a:r>
            <a:r>
              <a:rPr kumimoji="1" lang="zh-CN" altLang="en-US" dirty="0"/>
              <a:t>直线主管</a:t>
            </a:r>
          </a:p>
        </p:txBody>
      </p:sp>
      <p:sp>
        <p:nvSpPr>
          <p:cNvPr id="18" name="五边形 17">
            <a:extLst>
              <a:ext uri="{FF2B5EF4-FFF2-40B4-BE49-F238E27FC236}">
                <a16:creationId xmlns:a16="http://schemas.microsoft.com/office/drawing/2014/main" id="{83E9CDF4-7C2F-7447-B4E7-D9C999841B73}"/>
              </a:ext>
            </a:extLst>
          </p:cNvPr>
          <p:cNvSpPr/>
          <p:nvPr/>
        </p:nvSpPr>
        <p:spPr>
          <a:xfrm>
            <a:off x="534847" y="2416617"/>
            <a:ext cx="4469249" cy="369333"/>
          </a:xfrm>
          <a:prstGeom prst="homePlat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发布岗位（</a:t>
            </a:r>
            <a:r>
              <a:rPr kumimoji="1" lang="en-US" altLang="zh-CN" dirty="0"/>
              <a:t>JD</a:t>
            </a:r>
            <a:r>
              <a:rPr kumimoji="1" lang="zh-CN" altLang="en-US" dirty="0"/>
              <a:t>）</a:t>
            </a:r>
          </a:p>
        </p:txBody>
      </p:sp>
      <p:sp>
        <p:nvSpPr>
          <p:cNvPr id="19" name="燕尾形 18">
            <a:extLst>
              <a:ext uri="{FF2B5EF4-FFF2-40B4-BE49-F238E27FC236}">
                <a16:creationId xmlns:a16="http://schemas.microsoft.com/office/drawing/2014/main" id="{169452CB-C93B-4B4B-90DE-F77CF9E72329}"/>
              </a:ext>
            </a:extLst>
          </p:cNvPr>
          <p:cNvSpPr/>
          <p:nvPr/>
        </p:nvSpPr>
        <p:spPr>
          <a:xfrm>
            <a:off x="5329107" y="2416617"/>
            <a:ext cx="3231800" cy="369333"/>
          </a:xfrm>
          <a:prstGeom prst="chevron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推荐候选人（</a:t>
            </a:r>
            <a:r>
              <a:rPr kumimoji="1" lang="en-US" altLang="zh-CN" dirty="0"/>
              <a:t>CV</a:t>
            </a:r>
            <a:r>
              <a:rPr kumimoji="1" lang="zh-CN" altLang="en-US" dirty="0"/>
              <a:t>（</a:t>
            </a:r>
            <a:r>
              <a:rPr kumimoji="1" lang="en-US" altLang="zh-CN" dirty="0"/>
              <a:t>k/M</a:t>
            </a:r>
            <a:r>
              <a:rPr kumimoji="1" lang="zh-CN" altLang="en-US" dirty="0"/>
              <a:t>））</a:t>
            </a:r>
          </a:p>
        </p:txBody>
      </p:sp>
      <p:sp>
        <p:nvSpPr>
          <p:cNvPr id="20" name="燕尾形 19">
            <a:extLst>
              <a:ext uri="{FF2B5EF4-FFF2-40B4-BE49-F238E27FC236}">
                <a16:creationId xmlns:a16="http://schemas.microsoft.com/office/drawing/2014/main" id="{B3876D1B-A77D-0B47-B49E-4BC4D536F691}"/>
              </a:ext>
            </a:extLst>
          </p:cNvPr>
          <p:cNvSpPr/>
          <p:nvPr/>
        </p:nvSpPr>
        <p:spPr>
          <a:xfrm>
            <a:off x="8923478" y="2416617"/>
            <a:ext cx="2314365" cy="369333"/>
          </a:xfrm>
          <a:prstGeom prst="chevron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二次推荐（</a:t>
            </a:r>
            <a:r>
              <a:rPr kumimoji="1" lang="en-US" altLang="zh-CN" dirty="0"/>
              <a:t>t/k</a:t>
            </a:r>
            <a:r>
              <a:rPr kumimoji="1" lang="zh-CN" altLang="en-US" dirty="0"/>
              <a:t>）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C8DE874-ABB5-394E-902C-C4DA77D8CD32}"/>
              </a:ext>
            </a:extLst>
          </p:cNvPr>
          <p:cNvSpPr/>
          <p:nvPr/>
        </p:nvSpPr>
        <p:spPr>
          <a:xfrm>
            <a:off x="534848" y="3083115"/>
            <a:ext cx="1364975" cy="5433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/>
              <a:t>创建岗位画像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5829B2A-F1E1-6641-BADC-BE8CCBFC30B3}"/>
              </a:ext>
            </a:extLst>
          </p:cNvPr>
          <p:cNvSpPr/>
          <p:nvPr/>
        </p:nvSpPr>
        <p:spPr>
          <a:xfrm>
            <a:off x="2098605" y="3083115"/>
            <a:ext cx="1364975" cy="5433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/>
              <a:t>创建岗位描述文本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FFFC7B8-2430-844D-9DCB-5588AEBE8F75}"/>
              </a:ext>
            </a:extLst>
          </p:cNvPr>
          <p:cNvSpPr/>
          <p:nvPr/>
        </p:nvSpPr>
        <p:spPr>
          <a:xfrm>
            <a:off x="3662362" y="3083114"/>
            <a:ext cx="1364975" cy="5433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/>
              <a:t>发布</a:t>
            </a:r>
            <a:r>
              <a:rPr kumimoji="1" lang="en-US" altLang="zh-CN" sz="1600" dirty="0"/>
              <a:t>JD</a:t>
            </a:r>
            <a:endParaRPr kumimoji="1" lang="zh-CN" altLang="en-US" sz="16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D75330A-F33A-9045-9C76-22266CCD1A41}"/>
              </a:ext>
            </a:extLst>
          </p:cNvPr>
          <p:cNvSpPr txBox="1"/>
          <p:nvPr/>
        </p:nvSpPr>
        <p:spPr>
          <a:xfrm>
            <a:off x="534849" y="995117"/>
            <a:ext cx="8026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</a:rPr>
              <a:t>业务：为</a:t>
            </a:r>
            <a:r>
              <a:rPr kumimoji="1" lang="en-US" altLang="zh-CN" b="1" dirty="0">
                <a:solidFill>
                  <a:srgbClr val="FF0000"/>
                </a:solidFill>
              </a:rPr>
              <a:t>HR</a:t>
            </a:r>
            <a:r>
              <a:rPr kumimoji="1" lang="zh-CN" altLang="en-US" b="1" dirty="0">
                <a:solidFill>
                  <a:srgbClr val="FF0000"/>
                </a:solidFill>
              </a:rPr>
              <a:t>发布的岗位（从人才库）推荐合适的候选人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920906F-0078-2A4E-92CD-075B884BCA53}"/>
              </a:ext>
            </a:extLst>
          </p:cNvPr>
          <p:cNvSpPr txBox="1"/>
          <p:nvPr/>
        </p:nvSpPr>
        <p:spPr>
          <a:xfrm>
            <a:off x="534847" y="3925830"/>
            <a:ext cx="1364976" cy="83099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sz="1200" dirty="0"/>
              <a:t>满足性条件</a:t>
            </a:r>
            <a:endParaRPr kumimoji="1" lang="en-US" altLang="zh-CN" sz="1200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200" dirty="0"/>
              <a:t>匹配性条件</a:t>
            </a:r>
            <a:endParaRPr kumimoji="1" lang="en-US" altLang="zh-CN" sz="1200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200" dirty="0"/>
              <a:t>推荐的岗位画像标签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FEFE4E0-20F5-6F49-BD2D-45673E20E56A}"/>
              </a:ext>
            </a:extLst>
          </p:cNvPr>
          <p:cNvSpPr txBox="1"/>
          <p:nvPr/>
        </p:nvSpPr>
        <p:spPr>
          <a:xfrm>
            <a:off x="2098604" y="3938305"/>
            <a:ext cx="1364976" cy="46166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sz="1200" dirty="0"/>
              <a:t>职责描述、任职要求</a:t>
            </a:r>
            <a:endParaRPr kumimoji="1" lang="en-US" altLang="zh-CN" sz="1200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4528085-87A4-0A40-9082-C0B2C1A78FB7}"/>
              </a:ext>
            </a:extLst>
          </p:cNvPr>
          <p:cNvSpPr txBox="1"/>
          <p:nvPr/>
        </p:nvSpPr>
        <p:spPr>
          <a:xfrm>
            <a:off x="3662361" y="3938305"/>
            <a:ext cx="1364976" cy="83099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sz="1200" dirty="0"/>
              <a:t>招聘人数等信息（</a:t>
            </a:r>
            <a:r>
              <a:rPr kumimoji="1" lang="en-US" altLang="zh-CN" sz="1200" dirty="0"/>
              <a:t>1-500</a:t>
            </a:r>
            <a:r>
              <a:rPr kumimoji="1" lang="zh-CN" altLang="en-US" sz="1200" dirty="0"/>
              <a:t>）</a:t>
            </a:r>
            <a:endParaRPr kumimoji="1" lang="en-US" altLang="zh-CN" sz="1200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200" dirty="0"/>
              <a:t>发布岗位</a:t>
            </a:r>
            <a:endParaRPr kumimoji="1" lang="en-US" altLang="zh-CN" sz="12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3670D50-4201-8643-923A-D510FF13988F}"/>
              </a:ext>
            </a:extLst>
          </p:cNvPr>
          <p:cNvSpPr txBox="1"/>
          <p:nvPr/>
        </p:nvSpPr>
        <p:spPr>
          <a:xfrm>
            <a:off x="6243506" y="1678851"/>
            <a:ext cx="149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推荐系统</a:t>
            </a:r>
          </a:p>
        </p:txBody>
      </p:sp>
      <p:pic>
        <p:nvPicPr>
          <p:cNvPr id="37" name="图形 36" descr="计算机">
            <a:extLst>
              <a:ext uri="{FF2B5EF4-FFF2-40B4-BE49-F238E27FC236}">
                <a16:creationId xmlns:a16="http://schemas.microsoft.com/office/drawing/2014/main" id="{BA407CBA-8C15-074A-A848-9EB323A7E1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29106" y="1408415"/>
            <a:ext cx="914400" cy="914400"/>
          </a:xfrm>
          <a:prstGeom prst="rect">
            <a:avLst/>
          </a:prstGeom>
        </p:spPr>
      </p:pic>
      <p:pic>
        <p:nvPicPr>
          <p:cNvPr id="39" name="图形 38" descr="Internet">
            <a:extLst>
              <a:ext uri="{FF2B5EF4-FFF2-40B4-BE49-F238E27FC236}">
                <a16:creationId xmlns:a16="http://schemas.microsoft.com/office/drawing/2014/main" id="{07D89A6C-DFD5-7741-B5AA-34EC71F011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54453" y="1406317"/>
            <a:ext cx="914400" cy="914400"/>
          </a:xfrm>
          <a:prstGeom prst="rect">
            <a:avLst/>
          </a:prstGeom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BEEAD16F-9445-2740-9D00-6F2D310F7B5A}"/>
              </a:ext>
            </a:extLst>
          </p:cNvPr>
          <p:cNvSpPr txBox="1"/>
          <p:nvPr/>
        </p:nvSpPr>
        <p:spPr>
          <a:xfrm>
            <a:off x="9602078" y="1662538"/>
            <a:ext cx="1211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应用端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01B33E3F-C1D9-E548-BB8A-757F91EA1B06}"/>
              </a:ext>
            </a:extLst>
          </p:cNvPr>
          <p:cNvSpPr/>
          <p:nvPr/>
        </p:nvSpPr>
        <p:spPr>
          <a:xfrm>
            <a:off x="8919590" y="3083110"/>
            <a:ext cx="1364975" cy="5433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/>
              <a:t>二次推荐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0B03355-6FD6-6548-B1E6-44E4E2AAA473}"/>
              </a:ext>
            </a:extLst>
          </p:cNvPr>
          <p:cNvSpPr txBox="1"/>
          <p:nvPr/>
        </p:nvSpPr>
        <p:spPr>
          <a:xfrm>
            <a:off x="8919589" y="3837179"/>
            <a:ext cx="1364976" cy="83099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marL="342900" indent="-342900">
              <a:buFont typeface="+mj-lt"/>
              <a:buAutoNum type="arabicPeriod"/>
              <a:defRPr kumimoji="1" sz="1200"/>
            </a:lvl1pPr>
          </a:lstStyle>
          <a:p>
            <a:r>
              <a:rPr lang="zh-CN" altLang="en-US" dirty="0"/>
              <a:t>按前端要求频率、人数、时间滚动推荐</a:t>
            </a:r>
            <a:endParaRPr lang="en-US" altLang="zh-CN" dirty="0"/>
          </a:p>
        </p:txBody>
      </p: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9C82571F-000C-804D-A4E2-4A54623ECB26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1899823" y="3354785"/>
            <a:ext cx="1987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3DCF71E1-8941-3C48-A1A1-840DC6EC75D8}"/>
              </a:ext>
            </a:extLst>
          </p:cNvPr>
          <p:cNvCxnSpPr>
            <a:stCxn id="22" idx="3"/>
            <a:endCxn id="23" idx="1"/>
          </p:cNvCxnSpPr>
          <p:nvPr/>
        </p:nvCxnSpPr>
        <p:spPr>
          <a:xfrm flipV="1">
            <a:off x="3463580" y="3354784"/>
            <a:ext cx="19878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FE6C6A95-17A9-E64C-B946-A7B1D134ABE1}"/>
              </a:ext>
            </a:extLst>
          </p:cNvPr>
          <p:cNvSpPr txBox="1"/>
          <p:nvPr/>
        </p:nvSpPr>
        <p:spPr>
          <a:xfrm>
            <a:off x="5329105" y="3938305"/>
            <a:ext cx="3231799" cy="27699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sz="1200" dirty="0"/>
              <a:t>近实时</a:t>
            </a:r>
            <a:r>
              <a:rPr kumimoji="1" lang="en-US" altLang="zh-CN" sz="1200" dirty="0"/>
              <a:t>(T+2s)</a:t>
            </a:r>
          </a:p>
        </p:txBody>
      </p:sp>
    </p:spTree>
    <p:extLst>
      <p:ext uri="{BB962C8B-B14F-4D97-AF65-F5344CB8AC3E}">
        <p14:creationId xmlns:p14="http://schemas.microsoft.com/office/powerpoint/2010/main" val="254787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任务分析和技术选型</a:t>
            </a:r>
            <a:endParaRPr kumimoji="1" lang="zh-CN" altLang="en-US" dirty="0"/>
          </a:p>
        </p:txBody>
      </p:sp>
      <p:sp>
        <p:nvSpPr>
          <p:cNvPr id="13" name="燕尾形 12">
            <a:extLst>
              <a:ext uri="{FF2B5EF4-FFF2-40B4-BE49-F238E27FC236}">
                <a16:creationId xmlns:a16="http://schemas.microsoft.com/office/drawing/2014/main" id="{BA6B527F-3531-4B4E-B68F-38AE802F5A3F}"/>
              </a:ext>
            </a:extLst>
          </p:cNvPr>
          <p:cNvSpPr/>
          <p:nvPr/>
        </p:nvSpPr>
        <p:spPr>
          <a:xfrm>
            <a:off x="570355" y="3425633"/>
            <a:ext cx="11034541" cy="369333"/>
          </a:xfrm>
          <a:prstGeom prst="chevron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b="1" dirty="0">
                <a:solidFill>
                  <a:schemeClr val="tx1"/>
                </a:solidFill>
              </a:rPr>
              <a:t>人才推荐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EB9C3A9-4150-B940-8604-37507CD2E882}"/>
              </a:ext>
            </a:extLst>
          </p:cNvPr>
          <p:cNvSpPr/>
          <p:nvPr/>
        </p:nvSpPr>
        <p:spPr>
          <a:xfrm>
            <a:off x="570353" y="3896861"/>
            <a:ext cx="2052000" cy="39142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b="1" dirty="0">
                <a:solidFill>
                  <a:schemeClr val="tx1"/>
                </a:solidFill>
              </a:rPr>
              <a:t>按满足性条件筛选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8979855-BE0D-164F-89B5-217AAD22C16C}"/>
              </a:ext>
            </a:extLst>
          </p:cNvPr>
          <p:cNvSpPr/>
          <p:nvPr/>
        </p:nvSpPr>
        <p:spPr>
          <a:xfrm>
            <a:off x="5213167" y="4440387"/>
            <a:ext cx="4388945" cy="39142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b="1" dirty="0">
                <a:solidFill>
                  <a:schemeClr val="tx1"/>
                </a:solidFill>
              </a:rPr>
              <a:t>人岗匹配精排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BF30A75-78DE-C84D-A051-860B564DE41D}"/>
              </a:ext>
            </a:extLst>
          </p:cNvPr>
          <p:cNvSpPr/>
          <p:nvPr/>
        </p:nvSpPr>
        <p:spPr>
          <a:xfrm>
            <a:off x="2811677" y="3896860"/>
            <a:ext cx="2052000" cy="39142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b="1" dirty="0">
                <a:solidFill>
                  <a:schemeClr val="tx1"/>
                </a:solidFill>
              </a:rPr>
              <a:t>粗召回（</a:t>
            </a:r>
            <a:r>
              <a:rPr kumimoji="1" lang="en-US" altLang="zh-CN" sz="1600" b="1" dirty="0">
                <a:solidFill>
                  <a:schemeClr val="tx1"/>
                </a:solidFill>
              </a:rPr>
              <a:t>TOP1000</a:t>
            </a:r>
            <a:r>
              <a:rPr kumimoji="1"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1D5D4B4-C7E9-8947-A1A1-C69369BB8A77}"/>
              </a:ext>
            </a:extLst>
          </p:cNvPr>
          <p:cNvSpPr txBox="1"/>
          <p:nvPr/>
        </p:nvSpPr>
        <p:spPr>
          <a:xfrm>
            <a:off x="570356" y="1277168"/>
            <a:ext cx="1566761" cy="27699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搜索任务：以岗搜人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6F1F0C6-5AAB-5C48-B4F8-534F907FC1C8}"/>
              </a:ext>
            </a:extLst>
          </p:cNvPr>
          <p:cNvSpPr/>
          <p:nvPr/>
        </p:nvSpPr>
        <p:spPr>
          <a:xfrm>
            <a:off x="570357" y="986908"/>
            <a:ext cx="1364975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</a:rPr>
              <a:t>任务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6284EEA-A005-AD48-81E7-985395C5A3C8}"/>
              </a:ext>
            </a:extLst>
          </p:cNvPr>
          <p:cNvSpPr/>
          <p:nvPr/>
        </p:nvSpPr>
        <p:spPr>
          <a:xfrm>
            <a:off x="2422424" y="980833"/>
            <a:ext cx="9185062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</a:rPr>
              <a:t>数据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40A2002-DC5E-DE41-AE57-3D922D03634D}"/>
              </a:ext>
            </a:extLst>
          </p:cNvPr>
          <p:cNvSpPr txBox="1"/>
          <p:nvPr/>
        </p:nvSpPr>
        <p:spPr>
          <a:xfrm>
            <a:off x="570356" y="2180860"/>
            <a:ext cx="1852068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搜索任务（画像检索）</a:t>
            </a:r>
            <a:r>
              <a:rPr kumimoji="1" lang="en-US" altLang="zh-CN" sz="1200" dirty="0"/>
              <a:t>+</a:t>
            </a:r>
            <a:r>
              <a:rPr kumimoji="1" lang="zh-CN" altLang="en-US" sz="1200" dirty="0"/>
              <a:t>推荐任务（</a:t>
            </a:r>
            <a:r>
              <a:rPr kumimoji="1" lang="en-US" altLang="zh-CN" sz="1200" dirty="0"/>
              <a:t>U2I</a:t>
            </a:r>
            <a:r>
              <a:rPr kumimoji="1" lang="zh-CN" altLang="en-US" sz="1200" dirty="0"/>
              <a:t>）的</a:t>
            </a:r>
            <a:r>
              <a:rPr kumimoji="1" lang="en-US" altLang="zh-CN" sz="1200" dirty="0"/>
              <a:t>CTR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B7C932B-38D6-C94D-99C1-9CC65709302C}"/>
              </a:ext>
            </a:extLst>
          </p:cNvPr>
          <p:cNvSpPr/>
          <p:nvPr/>
        </p:nvSpPr>
        <p:spPr>
          <a:xfrm>
            <a:off x="570356" y="1860817"/>
            <a:ext cx="1364975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</a:rPr>
              <a:t>任务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279B7B7-F970-B44E-A775-4AC933EAF777}"/>
              </a:ext>
            </a:extLst>
          </p:cNvPr>
          <p:cNvSpPr txBox="1"/>
          <p:nvPr/>
        </p:nvSpPr>
        <p:spPr>
          <a:xfrm>
            <a:off x="2422424" y="1643378"/>
            <a:ext cx="1610273" cy="83099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岗位数据：岗位画像和岗位文本</a:t>
            </a:r>
            <a:endParaRPr kumimoji="1" lang="en-US" altLang="zh-CN" sz="1200" dirty="0"/>
          </a:p>
          <a:p>
            <a:r>
              <a:rPr kumimoji="1" lang="zh-CN" altLang="en-US" sz="1200" dirty="0"/>
              <a:t>简历数据：简历画像和简历文本</a:t>
            </a:r>
            <a:endParaRPr kumimoji="1" lang="en-US" altLang="zh-CN" sz="12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75F406C-B96D-7345-B1CA-EE04E21B369E}"/>
              </a:ext>
            </a:extLst>
          </p:cNvPr>
          <p:cNvSpPr/>
          <p:nvPr/>
        </p:nvSpPr>
        <p:spPr>
          <a:xfrm>
            <a:off x="2423207" y="1333442"/>
            <a:ext cx="1622742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</a:rPr>
              <a:t>原始数据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E4CEA66-9BFE-A34F-81B9-665C1CEB19C8}"/>
              </a:ext>
            </a:extLst>
          </p:cNvPr>
          <p:cNvSpPr txBox="1"/>
          <p:nvPr/>
        </p:nvSpPr>
        <p:spPr>
          <a:xfrm>
            <a:off x="4315474" y="1643378"/>
            <a:ext cx="1610273" cy="83099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历史投递岗位</a:t>
            </a:r>
            <a:r>
              <a:rPr kumimoji="1" lang="en-US" altLang="zh-CN" sz="1200" dirty="0"/>
              <a:t>6W+</a:t>
            </a:r>
            <a:r>
              <a:rPr kumimoji="1" lang="zh-CN" altLang="en-US" sz="1200" dirty="0"/>
              <a:t>，对应候选人</a:t>
            </a:r>
            <a:r>
              <a:rPr kumimoji="1" lang="en-US" altLang="zh-CN" sz="1200" dirty="0"/>
              <a:t>100W+</a:t>
            </a:r>
          </a:p>
          <a:p>
            <a:r>
              <a:rPr kumimoji="1" lang="zh-CN" altLang="en-US" sz="1200" dirty="0"/>
              <a:t>投递岗位且通过筛选的为</a:t>
            </a:r>
            <a:r>
              <a:rPr kumimoji="1" lang="en-US" altLang="zh-CN" sz="1200" dirty="0"/>
              <a:t>1</a:t>
            </a:r>
            <a:r>
              <a:rPr kumimoji="1" lang="zh-CN" altLang="en-US" sz="1200" dirty="0"/>
              <a:t>，未通过为</a:t>
            </a:r>
            <a:r>
              <a:rPr kumimoji="1" lang="en-US" altLang="zh-CN" sz="1200" dirty="0"/>
              <a:t>0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9A7FDF6-F68E-6741-BC71-5F5096788135}"/>
              </a:ext>
            </a:extLst>
          </p:cNvPr>
          <p:cNvSpPr/>
          <p:nvPr/>
        </p:nvSpPr>
        <p:spPr>
          <a:xfrm>
            <a:off x="4312944" y="1333442"/>
            <a:ext cx="1622742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</a:rPr>
              <a:t>监督学习样本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1ED06EF-83CA-8749-85E0-74CB09AEBD86}"/>
              </a:ext>
            </a:extLst>
          </p:cNvPr>
          <p:cNvSpPr/>
          <p:nvPr/>
        </p:nvSpPr>
        <p:spPr>
          <a:xfrm>
            <a:off x="8092418" y="1333442"/>
            <a:ext cx="1622742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</a:rPr>
              <a:t>特征工程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439B1A1-BEDA-A946-A5A5-F06CE3FC340C}"/>
              </a:ext>
            </a:extLst>
          </p:cNvPr>
          <p:cNvSpPr/>
          <p:nvPr/>
        </p:nvSpPr>
        <p:spPr>
          <a:xfrm>
            <a:off x="9982155" y="1333442"/>
            <a:ext cx="1622742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</a:rPr>
              <a:t>预训练</a:t>
            </a:r>
          </a:p>
        </p:txBody>
      </p:sp>
      <p:sp>
        <p:nvSpPr>
          <p:cNvPr id="28" name="下箭头 27">
            <a:extLst>
              <a:ext uri="{FF2B5EF4-FFF2-40B4-BE49-F238E27FC236}">
                <a16:creationId xmlns:a16="http://schemas.microsoft.com/office/drawing/2014/main" id="{0A64CDE2-9623-0F4A-A6E5-0A65B62EABC9}"/>
              </a:ext>
            </a:extLst>
          </p:cNvPr>
          <p:cNvSpPr/>
          <p:nvPr/>
        </p:nvSpPr>
        <p:spPr>
          <a:xfrm>
            <a:off x="1160077" y="1588317"/>
            <a:ext cx="185530" cy="2488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68C2D5CF-4A6E-6947-81C6-C14E42BF0DB2}"/>
              </a:ext>
            </a:extLst>
          </p:cNvPr>
          <p:cNvSpPr/>
          <p:nvPr/>
        </p:nvSpPr>
        <p:spPr>
          <a:xfrm>
            <a:off x="6202681" y="1333442"/>
            <a:ext cx="1622742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</a:rPr>
              <a:t>外部数据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147A3EA-7B9F-2B46-AD70-4D57DD8D241E}"/>
              </a:ext>
            </a:extLst>
          </p:cNvPr>
          <p:cNvSpPr txBox="1"/>
          <p:nvPr/>
        </p:nvSpPr>
        <p:spPr>
          <a:xfrm>
            <a:off x="6208524" y="1643378"/>
            <a:ext cx="1610273" cy="27699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sz="1200" dirty="0"/>
              <a:t>HR</a:t>
            </a:r>
            <a:r>
              <a:rPr kumimoji="1" lang="zh-CN" altLang="en-US" sz="1200" dirty="0"/>
              <a:t>知识图谱</a:t>
            </a:r>
            <a:endParaRPr kumimoji="1" lang="en-US" altLang="zh-CN" sz="1200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2EDDB65-A86C-7847-AA5F-2B937D1C5C3F}"/>
              </a:ext>
            </a:extLst>
          </p:cNvPr>
          <p:cNvSpPr txBox="1"/>
          <p:nvPr/>
        </p:nvSpPr>
        <p:spPr>
          <a:xfrm>
            <a:off x="8101574" y="1643378"/>
            <a:ext cx="1610273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画像标签（打标模型含对齐）</a:t>
            </a:r>
            <a:endParaRPr kumimoji="1" lang="en-US" altLang="zh-CN" sz="1200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2B05405-00C9-5D48-A11D-4ABF77977797}"/>
              </a:ext>
            </a:extLst>
          </p:cNvPr>
          <p:cNvSpPr txBox="1"/>
          <p:nvPr/>
        </p:nvSpPr>
        <p:spPr>
          <a:xfrm>
            <a:off x="9994624" y="1643378"/>
            <a:ext cx="1610273" cy="27699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sz="1200" dirty="0"/>
              <a:t>BERT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FF6B00F-A5C3-E647-9D50-F65785F96D50}"/>
              </a:ext>
            </a:extLst>
          </p:cNvPr>
          <p:cNvSpPr/>
          <p:nvPr/>
        </p:nvSpPr>
        <p:spPr>
          <a:xfrm>
            <a:off x="570355" y="4401569"/>
            <a:ext cx="4293322" cy="190809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5A8E868-A338-8F4E-8AEE-A70B435CAF58}"/>
              </a:ext>
            </a:extLst>
          </p:cNvPr>
          <p:cNvSpPr/>
          <p:nvPr/>
        </p:nvSpPr>
        <p:spPr>
          <a:xfrm>
            <a:off x="820200" y="4586235"/>
            <a:ext cx="1368350" cy="6625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err="1"/>
              <a:t>ElasticSearch</a:t>
            </a:r>
            <a:endParaRPr kumimoji="1" lang="zh-CN" altLang="en-US" sz="1600" b="1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1C9DA1A-A221-B640-A09E-B895314CC6D5}"/>
              </a:ext>
            </a:extLst>
          </p:cNvPr>
          <p:cNvSpPr txBox="1"/>
          <p:nvPr/>
        </p:nvSpPr>
        <p:spPr>
          <a:xfrm>
            <a:off x="2308544" y="4586235"/>
            <a:ext cx="2370402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输入：画像标签（含满足性条件）</a:t>
            </a:r>
            <a:endParaRPr kumimoji="1" lang="en-US" altLang="zh-CN" sz="1200" dirty="0"/>
          </a:p>
          <a:p>
            <a:r>
              <a:rPr kumimoji="1" lang="zh-CN" altLang="en-US" sz="1200" dirty="0"/>
              <a:t>输出：</a:t>
            </a:r>
            <a:r>
              <a:rPr kumimoji="1" lang="en-US" altLang="zh-CN" sz="1200" dirty="0"/>
              <a:t>TOP1000</a:t>
            </a:r>
            <a:r>
              <a:rPr kumimoji="1" lang="zh-CN" altLang="en-US" sz="1200" dirty="0"/>
              <a:t>个</a:t>
            </a:r>
            <a:r>
              <a:rPr kumimoji="1" lang="en-US" altLang="zh-CN" sz="1200" dirty="0"/>
              <a:t>CV</a:t>
            </a:r>
            <a:r>
              <a:rPr kumimoji="1" lang="zh-CN" altLang="en-US" sz="1200" dirty="0"/>
              <a:t>及</a:t>
            </a:r>
            <a:r>
              <a:rPr kumimoji="1" lang="en-US" altLang="zh-CN" sz="1200" dirty="0" err="1"/>
              <a:t>es_score</a:t>
            </a:r>
            <a:endParaRPr kumimoji="1" lang="en-US" altLang="zh-CN" sz="1200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14BDB39A-69D8-0D45-8C5A-75DF4DE334EC}"/>
              </a:ext>
            </a:extLst>
          </p:cNvPr>
          <p:cNvSpPr/>
          <p:nvPr/>
        </p:nvSpPr>
        <p:spPr>
          <a:xfrm>
            <a:off x="5213166" y="4945097"/>
            <a:ext cx="4388946" cy="136457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dirty="0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2B686AC9-3BD9-4F4D-9FA0-D8431A494888}"/>
              </a:ext>
            </a:extLst>
          </p:cNvPr>
          <p:cNvSpPr/>
          <p:nvPr/>
        </p:nvSpPr>
        <p:spPr>
          <a:xfrm>
            <a:off x="5463011" y="5129763"/>
            <a:ext cx="1368350" cy="6625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err="1"/>
              <a:t>xdeepfm</a:t>
            </a:r>
            <a:endParaRPr kumimoji="1" lang="zh-CN" altLang="en-US" sz="1600" b="1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ACFA777-12DE-744A-9517-78276FB37512}"/>
              </a:ext>
            </a:extLst>
          </p:cNvPr>
          <p:cNvSpPr txBox="1"/>
          <p:nvPr/>
        </p:nvSpPr>
        <p:spPr>
          <a:xfrm>
            <a:off x="6951355" y="5129763"/>
            <a:ext cx="2223419" cy="64633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输入：</a:t>
            </a:r>
            <a:r>
              <a:rPr kumimoji="1" lang="en-US" altLang="zh-CN" sz="1200" dirty="0"/>
              <a:t>pair&lt;CV</a:t>
            </a:r>
            <a:r>
              <a:rPr kumimoji="1" lang="zh-CN" altLang="en-US" sz="1200" dirty="0"/>
              <a:t>文本、</a:t>
            </a:r>
            <a:r>
              <a:rPr kumimoji="1" lang="en-US" altLang="zh-CN" sz="1200" dirty="0"/>
              <a:t>JD</a:t>
            </a:r>
            <a:r>
              <a:rPr kumimoji="1" lang="zh-CN" altLang="en-US" sz="1200" dirty="0"/>
              <a:t>文本</a:t>
            </a:r>
            <a:r>
              <a:rPr kumimoji="1" lang="en-US" altLang="zh-CN" sz="1200" dirty="0"/>
              <a:t>&gt;</a:t>
            </a:r>
          </a:p>
          <a:p>
            <a:r>
              <a:rPr kumimoji="1" lang="zh-CN" altLang="en-US" sz="1200" dirty="0"/>
              <a:t>输出：</a:t>
            </a:r>
            <a:r>
              <a:rPr kumimoji="1" lang="en-US" altLang="zh-CN" sz="1200" dirty="0" err="1"/>
              <a:t>match_score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=</a:t>
            </a:r>
            <a:r>
              <a:rPr kumimoji="1" lang="zh-CN" altLang="en-US" sz="1200" dirty="0"/>
              <a:t> </a:t>
            </a:r>
            <a:r>
              <a:rPr kumimoji="1" lang="en-US" altLang="zh-CN" sz="1200" dirty="0" err="1"/>
              <a:t>softlmax</a:t>
            </a:r>
            <a:r>
              <a:rPr kumimoji="1" lang="en-US" altLang="zh-CN" sz="1200" dirty="0"/>
              <a:t>&lt;</a:t>
            </a:r>
            <a:r>
              <a:rPr kumimoji="1" lang="en-US" altLang="zh-CN" sz="1200" dirty="0" err="1"/>
              <a:t>deepfm</a:t>
            </a:r>
            <a:r>
              <a:rPr kumimoji="1" lang="en-US" altLang="zh-CN" sz="1200" dirty="0"/>
              <a:t>&gt;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CE57DCD5-4677-8443-926D-CD9515489006}"/>
              </a:ext>
            </a:extLst>
          </p:cNvPr>
          <p:cNvSpPr/>
          <p:nvPr/>
        </p:nvSpPr>
        <p:spPr>
          <a:xfrm>
            <a:off x="5213166" y="3896860"/>
            <a:ext cx="6391730" cy="39142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b="1" dirty="0">
                <a:solidFill>
                  <a:schemeClr val="tx1"/>
                </a:solidFill>
              </a:rPr>
              <a:t>精排（</a:t>
            </a:r>
            <a:r>
              <a:rPr kumimoji="1" lang="en-US" altLang="zh-CN" sz="1600" b="1" dirty="0">
                <a:solidFill>
                  <a:schemeClr val="tx1"/>
                </a:solidFill>
              </a:rPr>
              <a:t>TOP750</a:t>
            </a:r>
            <a:r>
              <a:rPr kumimoji="1"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46A88FF-CDF0-7145-8FCC-D37FB181EF4D}"/>
              </a:ext>
            </a:extLst>
          </p:cNvPr>
          <p:cNvSpPr/>
          <p:nvPr/>
        </p:nvSpPr>
        <p:spPr>
          <a:xfrm>
            <a:off x="9883456" y="4432166"/>
            <a:ext cx="1738189" cy="39142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b="1" dirty="0">
                <a:solidFill>
                  <a:schemeClr val="tx1"/>
                </a:solidFill>
              </a:rPr>
              <a:t>综合精排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EDBDB16-23EB-F247-B93A-3ED3B856A548}"/>
              </a:ext>
            </a:extLst>
          </p:cNvPr>
          <p:cNvSpPr/>
          <p:nvPr/>
        </p:nvSpPr>
        <p:spPr>
          <a:xfrm>
            <a:off x="9891875" y="4946910"/>
            <a:ext cx="1713021" cy="1362757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2538D27E-6FAB-C647-BDD4-A11BE3951A2E}"/>
              </a:ext>
            </a:extLst>
          </p:cNvPr>
          <p:cNvSpPr/>
          <p:nvPr/>
        </p:nvSpPr>
        <p:spPr>
          <a:xfrm>
            <a:off x="10064210" y="5035566"/>
            <a:ext cx="1368350" cy="119369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/>
              <a:t>Score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=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alpha</a:t>
            </a:r>
            <a:r>
              <a:rPr kumimoji="1" lang="zh-CN" altLang="en-US" sz="1600" b="1" dirty="0"/>
              <a:t> * </a:t>
            </a:r>
            <a:r>
              <a:rPr kumimoji="1" lang="en-US" altLang="zh-CN" sz="1600" b="1" dirty="0" err="1"/>
              <a:t>es_score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+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alpha’</a:t>
            </a:r>
            <a:r>
              <a:rPr kumimoji="1" lang="zh-CN" altLang="en-US" sz="1600" b="1" dirty="0"/>
              <a:t> * </a:t>
            </a:r>
            <a:r>
              <a:rPr kumimoji="1" lang="en-US" altLang="zh-CN" sz="1600" b="1" dirty="0" err="1"/>
              <a:t>match_score</a:t>
            </a:r>
            <a:endParaRPr kumimoji="1" lang="zh-CN" altLang="en-US" sz="1600" b="1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5B05F32-6694-BF49-B728-4C51E6B2169D}"/>
              </a:ext>
            </a:extLst>
          </p:cNvPr>
          <p:cNvSpPr/>
          <p:nvPr/>
        </p:nvSpPr>
        <p:spPr>
          <a:xfrm>
            <a:off x="100157" y="952237"/>
            <a:ext cx="363669" cy="16902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b="1" dirty="0">
                <a:solidFill>
                  <a:schemeClr val="tx1"/>
                </a:solidFill>
              </a:rPr>
              <a:t>任务及数据分析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7A1CFE5E-D37C-574B-9D15-9F85AC9E49B8}"/>
              </a:ext>
            </a:extLst>
          </p:cNvPr>
          <p:cNvSpPr/>
          <p:nvPr/>
        </p:nvSpPr>
        <p:spPr>
          <a:xfrm>
            <a:off x="98755" y="3425633"/>
            <a:ext cx="363669" cy="288403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b="1" dirty="0">
                <a:solidFill>
                  <a:schemeClr val="tx1"/>
                </a:solidFill>
              </a:rPr>
              <a:t>技术选型</a:t>
            </a:r>
          </a:p>
        </p:txBody>
      </p:sp>
      <p:sp>
        <p:nvSpPr>
          <p:cNvPr id="56" name="下箭头 55">
            <a:extLst>
              <a:ext uri="{FF2B5EF4-FFF2-40B4-BE49-F238E27FC236}">
                <a16:creationId xmlns:a16="http://schemas.microsoft.com/office/drawing/2014/main" id="{F1863284-9EF5-1845-908F-04F0883A56CC}"/>
              </a:ext>
            </a:extLst>
          </p:cNvPr>
          <p:cNvSpPr/>
          <p:nvPr/>
        </p:nvSpPr>
        <p:spPr>
          <a:xfrm>
            <a:off x="98755" y="2880763"/>
            <a:ext cx="1710818" cy="276999"/>
          </a:xfrm>
          <a:prstGeom prst="downArrow">
            <a:avLst>
              <a:gd name="adj1" fmla="val 50000"/>
              <a:gd name="adj2" fmla="val 54114"/>
            </a:avLst>
          </a:prstGeom>
          <a:gradFill flip="none" rotWithShape="1">
            <a:gsLst>
              <a:gs pos="0">
                <a:schemeClr val="accent2"/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F56F5F92-AD32-C345-A2DC-0AAC52B30EE0}"/>
              </a:ext>
            </a:extLst>
          </p:cNvPr>
          <p:cNvSpPr txBox="1"/>
          <p:nvPr/>
        </p:nvSpPr>
        <p:spPr>
          <a:xfrm>
            <a:off x="570353" y="6309667"/>
            <a:ext cx="4293324" cy="3077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&lt;500ms</a:t>
            </a:r>
            <a:endParaRPr kumimoji="1" lang="zh-CN" altLang="en-US" sz="1400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F4DCEE42-3AC5-E346-9326-8DCEF275194A}"/>
              </a:ext>
            </a:extLst>
          </p:cNvPr>
          <p:cNvSpPr txBox="1"/>
          <p:nvPr/>
        </p:nvSpPr>
        <p:spPr>
          <a:xfrm>
            <a:off x="5213165" y="6314276"/>
            <a:ext cx="6408479" cy="3077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&lt;500ms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52087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2EF7D33-706D-0740-BA0A-9A99D268AC28}"/>
              </a:ext>
            </a:extLst>
          </p:cNvPr>
          <p:cNvSpPr txBox="1"/>
          <p:nvPr/>
        </p:nvSpPr>
        <p:spPr>
          <a:xfrm>
            <a:off x="5605996" y="2663666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业务理解和技术选型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9388D8-D265-1541-95B5-5D7AFAAB7E2C}"/>
              </a:ext>
            </a:extLst>
          </p:cNvPr>
          <p:cNvSpPr txBox="1"/>
          <p:nvPr/>
        </p:nvSpPr>
        <p:spPr>
          <a:xfrm>
            <a:off x="5605996" y="3366031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262F9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效果优化和业务上线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BD3BD8-1756-A24C-AAE7-FC30E05ED6E1}"/>
              </a:ext>
            </a:extLst>
          </p:cNvPr>
          <p:cNvSpPr txBox="1"/>
          <p:nvPr/>
        </p:nvSpPr>
        <p:spPr>
          <a:xfrm>
            <a:off x="5605996" y="4068396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飞桨代码展示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3860595-F938-0B47-BF46-CCFF13BDA7AD}"/>
              </a:ext>
            </a:extLst>
          </p:cNvPr>
          <p:cNvSpPr txBox="1"/>
          <p:nvPr/>
        </p:nvSpPr>
        <p:spPr>
          <a:xfrm>
            <a:off x="5605996" y="4770761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技术方案长线规划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B2C5B2F-5926-9246-8132-03C8BCA807F3}"/>
              </a:ext>
            </a:extLst>
          </p:cNvPr>
          <p:cNvGrpSpPr/>
          <p:nvPr/>
        </p:nvGrpSpPr>
        <p:grpSpPr>
          <a:xfrm>
            <a:off x="5382257" y="2797307"/>
            <a:ext cx="163579" cy="224785"/>
            <a:chOff x="5382257" y="2797307"/>
            <a:chExt cx="163579" cy="224785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94E89684-850C-CF49-BF97-DFD1C7F26462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4FE85CE-9990-0C49-AC6A-753EE0CFD6DB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9CFAEC74-2CE3-8342-8D55-32E95F5E5CC2}"/>
              </a:ext>
            </a:extLst>
          </p:cNvPr>
          <p:cNvGrpSpPr/>
          <p:nvPr/>
        </p:nvGrpSpPr>
        <p:grpSpPr>
          <a:xfrm>
            <a:off x="5382257" y="3501395"/>
            <a:ext cx="163579" cy="224785"/>
            <a:chOff x="5382257" y="2797307"/>
            <a:chExt cx="163579" cy="224785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529DFE6-51B3-A341-97E6-C14B2CC7B0FA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5B000C8A-485D-5947-A91F-2BDE59003E23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B966588-03C3-F940-B055-22CB16F765E7}"/>
              </a:ext>
            </a:extLst>
          </p:cNvPr>
          <p:cNvGrpSpPr/>
          <p:nvPr/>
        </p:nvGrpSpPr>
        <p:grpSpPr>
          <a:xfrm>
            <a:off x="5382257" y="4196339"/>
            <a:ext cx="163579" cy="224785"/>
            <a:chOff x="5382257" y="2797307"/>
            <a:chExt cx="163579" cy="224785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FDF383B8-00CA-FE45-BA2A-2D6CD6BFE717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FC268432-3023-A64F-8D61-48E658FAAF98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77E0FF1-DFE9-FA40-A4D4-D9088F2956B4}"/>
              </a:ext>
            </a:extLst>
          </p:cNvPr>
          <p:cNvGrpSpPr/>
          <p:nvPr/>
        </p:nvGrpSpPr>
        <p:grpSpPr>
          <a:xfrm>
            <a:off x="5382257" y="4883968"/>
            <a:ext cx="163579" cy="224785"/>
            <a:chOff x="5382257" y="2797307"/>
            <a:chExt cx="163579" cy="22478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6262FE19-D443-AC40-9886-8CCE7255C4F7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475C6FF1-E508-DF4B-96CF-49CB963B5278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D9F05231-F729-E741-A91E-580308D70BCB}"/>
              </a:ext>
            </a:extLst>
          </p:cNvPr>
          <p:cNvSpPr txBox="1"/>
          <p:nvPr/>
        </p:nvSpPr>
        <p:spPr>
          <a:xfrm>
            <a:off x="5605996" y="5357929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项目心得总结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6142BFB-1D41-A545-8248-865926349F3E}"/>
              </a:ext>
            </a:extLst>
          </p:cNvPr>
          <p:cNvGrpSpPr/>
          <p:nvPr/>
        </p:nvGrpSpPr>
        <p:grpSpPr>
          <a:xfrm>
            <a:off x="5382257" y="5471136"/>
            <a:ext cx="163579" cy="224785"/>
            <a:chOff x="5382257" y="2797307"/>
            <a:chExt cx="163579" cy="22478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675D410E-C5AE-5847-9262-86B9142C07EB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57828E15-1C7E-EA41-9319-67F6A4CFB7E3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4690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召回效果优化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A426058-8485-7342-B5E9-98195ABC8FE9}"/>
              </a:ext>
            </a:extLst>
          </p:cNvPr>
          <p:cNvSpPr/>
          <p:nvPr/>
        </p:nvSpPr>
        <p:spPr>
          <a:xfrm>
            <a:off x="217276" y="3462364"/>
            <a:ext cx="4293322" cy="190809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1242E4D-B648-814A-A809-A208457D1A5A}"/>
              </a:ext>
            </a:extLst>
          </p:cNvPr>
          <p:cNvSpPr/>
          <p:nvPr/>
        </p:nvSpPr>
        <p:spPr>
          <a:xfrm>
            <a:off x="467121" y="3647030"/>
            <a:ext cx="1368350" cy="6625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err="1"/>
              <a:t>ElasticSearch</a:t>
            </a:r>
            <a:endParaRPr kumimoji="1" lang="zh-CN" altLang="en-US" sz="1600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DB35D60-D508-3840-A7FB-A9ABC06BC60C}"/>
              </a:ext>
            </a:extLst>
          </p:cNvPr>
          <p:cNvSpPr txBox="1"/>
          <p:nvPr/>
        </p:nvSpPr>
        <p:spPr>
          <a:xfrm>
            <a:off x="1955465" y="3647030"/>
            <a:ext cx="2370402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输入：画像标签（含满足性条件）</a:t>
            </a:r>
            <a:endParaRPr kumimoji="1" lang="en-US" altLang="zh-CN" sz="1200" dirty="0"/>
          </a:p>
          <a:p>
            <a:r>
              <a:rPr kumimoji="1" lang="zh-CN" altLang="en-US" sz="1200" dirty="0"/>
              <a:t>输出：</a:t>
            </a:r>
            <a:r>
              <a:rPr kumimoji="1" lang="en-US" altLang="zh-CN" sz="1200" dirty="0"/>
              <a:t>TOP1000</a:t>
            </a:r>
            <a:r>
              <a:rPr kumimoji="1" lang="zh-CN" altLang="en-US" sz="1200" dirty="0"/>
              <a:t>个</a:t>
            </a:r>
            <a:r>
              <a:rPr kumimoji="1" lang="en-US" altLang="zh-CN" sz="1200" dirty="0"/>
              <a:t>CV</a:t>
            </a:r>
            <a:r>
              <a:rPr kumimoji="1" lang="zh-CN" altLang="en-US" sz="1200" dirty="0"/>
              <a:t>及</a:t>
            </a:r>
            <a:r>
              <a:rPr kumimoji="1" lang="en-US" altLang="zh-CN" sz="1200" dirty="0" err="1"/>
              <a:t>es_score</a:t>
            </a:r>
            <a:endParaRPr kumimoji="1" lang="en-US" altLang="zh-CN" sz="12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B6A8D79-437B-2D4E-BF02-6CDCE4AAF7BD}"/>
              </a:ext>
            </a:extLst>
          </p:cNvPr>
          <p:cNvSpPr/>
          <p:nvPr/>
        </p:nvSpPr>
        <p:spPr>
          <a:xfrm>
            <a:off x="6858687" y="1861046"/>
            <a:ext cx="4293322" cy="190809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2E546D1-78A9-F14D-9B9A-A84AEB9D2B45}"/>
              </a:ext>
            </a:extLst>
          </p:cNvPr>
          <p:cNvSpPr/>
          <p:nvPr/>
        </p:nvSpPr>
        <p:spPr>
          <a:xfrm>
            <a:off x="7108532" y="2045712"/>
            <a:ext cx="1368350" cy="6625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err="1"/>
              <a:t>ElasticSearch</a:t>
            </a:r>
            <a:endParaRPr kumimoji="1" lang="zh-CN" altLang="en-US" sz="1600" b="1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6E68C99-D965-0046-80D9-C243E79D65CB}"/>
              </a:ext>
            </a:extLst>
          </p:cNvPr>
          <p:cNvSpPr/>
          <p:nvPr/>
        </p:nvSpPr>
        <p:spPr>
          <a:xfrm>
            <a:off x="7100547" y="2987356"/>
            <a:ext cx="1368350" cy="6625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/>
              <a:t>LR</a:t>
            </a:r>
            <a:endParaRPr kumimoji="1" lang="zh-CN" altLang="en-US" sz="1600" b="1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DBA3689-CD82-594E-86FF-6251161EC29E}"/>
              </a:ext>
            </a:extLst>
          </p:cNvPr>
          <p:cNvSpPr txBox="1"/>
          <p:nvPr/>
        </p:nvSpPr>
        <p:spPr>
          <a:xfrm>
            <a:off x="8596876" y="2045712"/>
            <a:ext cx="2370402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输入：画像标签（含满足性条件）</a:t>
            </a:r>
            <a:endParaRPr kumimoji="1" lang="en-US" altLang="zh-CN" sz="1200" dirty="0"/>
          </a:p>
          <a:p>
            <a:r>
              <a:rPr kumimoji="1" lang="zh-CN" altLang="en-US" sz="1200" dirty="0"/>
              <a:t>输出：</a:t>
            </a:r>
            <a:r>
              <a:rPr kumimoji="1" lang="en-US" altLang="zh-CN" sz="1200" dirty="0"/>
              <a:t>TOP1000</a:t>
            </a:r>
            <a:r>
              <a:rPr kumimoji="1" lang="zh-CN" altLang="en-US" sz="1200" dirty="0"/>
              <a:t>个</a:t>
            </a:r>
            <a:r>
              <a:rPr kumimoji="1" lang="en-US" altLang="zh-CN" sz="1200" dirty="0"/>
              <a:t>CV</a:t>
            </a:r>
            <a:r>
              <a:rPr kumimoji="1" lang="zh-CN" altLang="en-US" sz="1200" dirty="0"/>
              <a:t>及</a:t>
            </a:r>
            <a:r>
              <a:rPr kumimoji="1" lang="en-US" altLang="zh-CN" sz="1200" dirty="0" err="1"/>
              <a:t>es_score</a:t>
            </a:r>
            <a:endParaRPr kumimoji="1" lang="en-US" altLang="zh-CN" sz="12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E2AA2E2-5CA9-8E4D-BE92-F53A24AD2CE4}"/>
              </a:ext>
            </a:extLst>
          </p:cNvPr>
          <p:cNvSpPr txBox="1"/>
          <p:nvPr/>
        </p:nvSpPr>
        <p:spPr>
          <a:xfrm>
            <a:off x="8596876" y="3000699"/>
            <a:ext cx="2370402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拟合数据：历史投递数据</a:t>
            </a:r>
            <a:endParaRPr kumimoji="1" lang="en-US" altLang="zh-CN" sz="1200" dirty="0"/>
          </a:p>
          <a:p>
            <a:r>
              <a:rPr kumimoji="1" lang="zh-CN" altLang="en-US" sz="1200" dirty="0"/>
              <a:t>输出：</a:t>
            </a:r>
            <a:r>
              <a:rPr kumimoji="1" lang="en-US" altLang="zh-CN" sz="1200" dirty="0" err="1"/>
              <a:t>coef</a:t>
            </a:r>
            <a:endParaRPr kumimoji="1" lang="en-US" altLang="zh-CN" sz="1200" dirty="0"/>
          </a:p>
        </p:txBody>
      </p:sp>
      <p:sp>
        <p:nvSpPr>
          <p:cNvPr id="18" name="上箭头 17">
            <a:extLst>
              <a:ext uri="{FF2B5EF4-FFF2-40B4-BE49-F238E27FC236}">
                <a16:creationId xmlns:a16="http://schemas.microsoft.com/office/drawing/2014/main" id="{9FA2AB10-500A-484A-AA5A-BD26C3365226}"/>
              </a:ext>
            </a:extLst>
          </p:cNvPr>
          <p:cNvSpPr/>
          <p:nvPr/>
        </p:nvSpPr>
        <p:spPr>
          <a:xfrm>
            <a:off x="9522910" y="2547133"/>
            <a:ext cx="118222" cy="38712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7BAA52E-7356-4049-B61E-E50CE86E2B96}"/>
              </a:ext>
            </a:extLst>
          </p:cNvPr>
          <p:cNvSpPr txBox="1"/>
          <p:nvPr/>
        </p:nvSpPr>
        <p:spPr>
          <a:xfrm>
            <a:off x="9578506" y="2602194"/>
            <a:ext cx="182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err="1"/>
              <a:t>Coef</a:t>
            </a:r>
            <a:r>
              <a:rPr kumimoji="1" lang="zh-CN" altLang="en-US" sz="1200" dirty="0"/>
              <a:t> * </a:t>
            </a:r>
            <a:r>
              <a:rPr kumimoji="1" lang="en-US" altLang="zh-CN" sz="1200" dirty="0"/>
              <a:t>boost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-&gt;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DSL</a:t>
            </a:r>
            <a:endParaRPr kumimoji="1" lang="zh-CN" altLang="en-US" sz="1200" dirty="0"/>
          </a:p>
        </p:txBody>
      </p:sp>
      <p:sp>
        <p:nvSpPr>
          <p:cNvPr id="21" name="圆角右箭头 20">
            <a:extLst>
              <a:ext uri="{FF2B5EF4-FFF2-40B4-BE49-F238E27FC236}">
                <a16:creationId xmlns:a16="http://schemas.microsoft.com/office/drawing/2014/main" id="{7D941550-FF5F-EA45-9269-0F09B72A7113}"/>
              </a:ext>
            </a:extLst>
          </p:cNvPr>
          <p:cNvSpPr/>
          <p:nvPr/>
        </p:nvSpPr>
        <p:spPr>
          <a:xfrm>
            <a:off x="4574587" y="2199861"/>
            <a:ext cx="2284100" cy="2093843"/>
          </a:xfrm>
          <a:custGeom>
            <a:avLst/>
            <a:gdLst>
              <a:gd name="connsiteX0" fmla="*/ 0 w 1139687"/>
              <a:gd name="connsiteY0" fmla="*/ 874644 h 874644"/>
              <a:gd name="connsiteX1" fmla="*/ 0 w 1139687"/>
              <a:gd name="connsiteY1" fmla="*/ 491987 h 874644"/>
              <a:gd name="connsiteX2" fmla="*/ 382657 w 1139687"/>
              <a:gd name="connsiteY2" fmla="*/ 109330 h 874644"/>
              <a:gd name="connsiteX3" fmla="*/ 921026 w 1139687"/>
              <a:gd name="connsiteY3" fmla="*/ 109331 h 874644"/>
              <a:gd name="connsiteX4" fmla="*/ 921026 w 1139687"/>
              <a:gd name="connsiteY4" fmla="*/ 0 h 874644"/>
              <a:gd name="connsiteX5" fmla="*/ 1139687 w 1139687"/>
              <a:gd name="connsiteY5" fmla="*/ 218661 h 874644"/>
              <a:gd name="connsiteX6" fmla="*/ 921026 w 1139687"/>
              <a:gd name="connsiteY6" fmla="*/ 437322 h 874644"/>
              <a:gd name="connsiteX7" fmla="*/ 921026 w 1139687"/>
              <a:gd name="connsiteY7" fmla="*/ 327992 h 874644"/>
              <a:gd name="connsiteX8" fmla="*/ 382657 w 1139687"/>
              <a:gd name="connsiteY8" fmla="*/ 327992 h 874644"/>
              <a:gd name="connsiteX9" fmla="*/ 218661 w 1139687"/>
              <a:gd name="connsiteY9" fmla="*/ 491988 h 874644"/>
              <a:gd name="connsiteX10" fmla="*/ 218661 w 1139687"/>
              <a:gd name="connsiteY10" fmla="*/ 874644 h 874644"/>
              <a:gd name="connsiteX11" fmla="*/ 0 w 1139687"/>
              <a:gd name="connsiteY11" fmla="*/ 874644 h 874644"/>
              <a:gd name="connsiteX0" fmla="*/ 0 w 1139687"/>
              <a:gd name="connsiteY0" fmla="*/ 874644 h 874644"/>
              <a:gd name="connsiteX1" fmla="*/ 0 w 1139687"/>
              <a:gd name="connsiteY1" fmla="*/ 609600 h 874644"/>
              <a:gd name="connsiteX2" fmla="*/ 0 w 1139687"/>
              <a:gd name="connsiteY2" fmla="*/ 491987 h 874644"/>
              <a:gd name="connsiteX3" fmla="*/ 382657 w 1139687"/>
              <a:gd name="connsiteY3" fmla="*/ 109330 h 874644"/>
              <a:gd name="connsiteX4" fmla="*/ 921026 w 1139687"/>
              <a:gd name="connsiteY4" fmla="*/ 109331 h 874644"/>
              <a:gd name="connsiteX5" fmla="*/ 921026 w 1139687"/>
              <a:gd name="connsiteY5" fmla="*/ 0 h 874644"/>
              <a:gd name="connsiteX6" fmla="*/ 1139687 w 1139687"/>
              <a:gd name="connsiteY6" fmla="*/ 218661 h 874644"/>
              <a:gd name="connsiteX7" fmla="*/ 921026 w 1139687"/>
              <a:gd name="connsiteY7" fmla="*/ 437322 h 874644"/>
              <a:gd name="connsiteX8" fmla="*/ 921026 w 1139687"/>
              <a:gd name="connsiteY8" fmla="*/ 327992 h 874644"/>
              <a:gd name="connsiteX9" fmla="*/ 382657 w 1139687"/>
              <a:gd name="connsiteY9" fmla="*/ 327992 h 874644"/>
              <a:gd name="connsiteX10" fmla="*/ 218661 w 1139687"/>
              <a:gd name="connsiteY10" fmla="*/ 491988 h 874644"/>
              <a:gd name="connsiteX11" fmla="*/ 218661 w 1139687"/>
              <a:gd name="connsiteY11" fmla="*/ 874644 h 874644"/>
              <a:gd name="connsiteX12" fmla="*/ 0 w 1139687"/>
              <a:gd name="connsiteY12" fmla="*/ 874644 h 874644"/>
              <a:gd name="connsiteX0" fmla="*/ 0 w 1139687"/>
              <a:gd name="connsiteY0" fmla="*/ 874644 h 874644"/>
              <a:gd name="connsiteX1" fmla="*/ 0 w 1139687"/>
              <a:gd name="connsiteY1" fmla="*/ 728870 h 874644"/>
              <a:gd name="connsiteX2" fmla="*/ 0 w 1139687"/>
              <a:gd name="connsiteY2" fmla="*/ 491987 h 874644"/>
              <a:gd name="connsiteX3" fmla="*/ 382657 w 1139687"/>
              <a:gd name="connsiteY3" fmla="*/ 109330 h 874644"/>
              <a:gd name="connsiteX4" fmla="*/ 921026 w 1139687"/>
              <a:gd name="connsiteY4" fmla="*/ 109331 h 874644"/>
              <a:gd name="connsiteX5" fmla="*/ 921026 w 1139687"/>
              <a:gd name="connsiteY5" fmla="*/ 0 h 874644"/>
              <a:gd name="connsiteX6" fmla="*/ 1139687 w 1139687"/>
              <a:gd name="connsiteY6" fmla="*/ 218661 h 874644"/>
              <a:gd name="connsiteX7" fmla="*/ 921026 w 1139687"/>
              <a:gd name="connsiteY7" fmla="*/ 437322 h 874644"/>
              <a:gd name="connsiteX8" fmla="*/ 921026 w 1139687"/>
              <a:gd name="connsiteY8" fmla="*/ 327992 h 874644"/>
              <a:gd name="connsiteX9" fmla="*/ 382657 w 1139687"/>
              <a:gd name="connsiteY9" fmla="*/ 327992 h 874644"/>
              <a:gd name="connsiteX10" fmla="*/ 218661 w 1139687"/>
              <a:gd name="connsiteY10" fmla="*/ 491988 h 874644"/>
              <a:gd name="connsiteX11" fmla="*/ 218661 w 1139687"/>
              <a:gd name="connsiteY11" fmla="*/ 874644 h 874644"/>
              <a:gd name="connsiteX12" fmla="*/ 0 w 1139687"/>
              <a:gd name="connsiteY12" fmla="*/ 874644 h 874644"/>
              <a:gd name="connsiteX0" fmla="*/ 0 w 1139687"/>
              <a:gd name="connsiteY0" fmla="*/ 1550505 h 1550505"/>
              <a:gd name="connsiteX1" fmla="*/ 0 w 1139687"/>
              <a:gd name="connsiteY1" fmla="*/ 728870 h 1550505"/>
              <a:gd name="connsiteX2" fmla="*/ 0 w 1139687"/>
              <a:gd name="connsiteY2" fmla="*/ 491987 h 1550505"/>
              <a:gd name="connsiteX3" fmla="*/ 382657 w 1139687"/>
              <a:gd name="connsiteY3" fmla="*/ 109330 h 1550505"/>
              <a:gd name="connsiteX4" fmla="*/ 921026 w 1139687"/>
              <a:gd name="connsiteY4" fmla="*/ 109331 h 1550505"/>
              <a:gd name="connsiteX5" fmla="*/ 921026 w 1139687"/>
              <a:gd name="connsiteY5" fmla="*/ 0 h 1550505"/>
              <a:gd name="connsiteX6" fmla="*/ 1139687 w 1139687"/>
              <a:gd name="connsiteY6" fmla="*/ 218661 h 1550505"/>
              <a:gd name="connsiteX7" fmla="*/ 921026 w 1139687"/>
              <a:gd name="connsiteY7" fmla="*/ 437322 h 1550505"/>
              <a:gd name="connsiteX8" fmla="*/ 921026 w 1139687"/>
              <a:gd name="connsiteY8" fmla="*/ 327992 h 1550505"/>
              <a:gd name="connsiteX9" fmla="*/ 382657 w 1139687"/>
              <a:gd name="connsiteY9" fmla="*/ 327992 h 1550505"/>
              <a:gd name="connsiteX10" fmla="*/ 218661 w 1139687"/>
              <a:gd name="connsiteY10" fmla="*/ 491988 h 1550505"/>
              <a:gd name="connsiteX11" fmla="*/ 218661 w 1139687"/>
              <a:gd name="connsiteY11" fmla="*/ 874644 h 1550505"/>
              <a:gd name="connsiteX12" fmla="*/ 0 w 1139687"/>
              <a:gd name="connsiteY12" fmla="*/ 1550505 h 1550505"/>
              <a:gd name="connsiteX0" fmla="*/ 0 w 1139687"/>
              <a:gd name="connsiteY0" fmla="*/ 1550505 h 1577009"/>
              <a:gd name="connsiteX1" fmla="*/ 0 w 1139687"/>
              <a:gd name="connsiteY1" fmla="*/ 728870 h 1577009"/>
              <a:gd name="connsiteX2" fmla="*/ 0 w 1139687"/>
              <a:gd name="connsiteY2" fmla="*/ 491987 h 1577009"/>
              <a:gd name="connsiteX3" fmla="*/ 382657 w 1139687"/>
              <a:gd name="connsiteY3" fmla="*/ 109330 h 1577009"/>
              <a:gd name="connsiteX4" fmla="*/ 921026 w 1139687"/>
              <a:gd name="connsiteY4" fmla="*/ 109331 h 1577009"/>
              <a:gd name="connsiteX5" fmla="*/ 921026 w 1139687"/>
              <a:gd name="connsiteY5" fmla="*/ 0 h 1577009"/>
              <a:gd name="connsiteX6" fmla="*/ 1139687 w 1139687"/>
              <a:gd name="connsiteY6" fmla="*/ 218661 h 1577009"/>
              <a:gd name="connsiteX7" fmla="*/ 921026 w 1139687"/>
              <a:gd name="connsiteY7" fmla="*/ 437322 h 1577009"/>
              <a:gd name="connsiteX8" fmla="*/ 921026 w 1139687"/>
              <a:gd name="connsiteY8" fmla="*/ 327992 h 1577009"/>
              <a:gd name="connsiteX9" fmla="*/ 382657 w 1139687"/>
              <a:gd name="connsiteY9" fmla="*/ 327992 h 1577009"/>
              <a:gd name="connsiteX10" fmla="*/ 218661 w 1139687"/>
              <a:gd name="connsiteY10" fmla="*/ 491988 h 1577009"/>
              <a:gd name="connsiteX11" fmla="*/ 218661 w 1139687"/>
              <a:gd name="connsiteY11" fmla="*/ 1577009 h 1577009"/>
              <a:gd name="connsiteX12" fmla="*/ 0 w 1139687"/>
              <a:gd name="connsiteY12" fmla="*/ 1550505 h 1577009"/>
              <a:gd name="connsiteX0" fmla="*/ 0 w 1139687"/>
              <a:gd name="connsiteY0" fmla="*/ 1550505 h 1577009"/>
              <a:gd name="connsiteX1" fmla="*/ 0 w 1139687"/>
              <a:gd name="connsiteY1" fmla="*/ 728870 h 1577009"/>
              <a:gd name="connsiteX2" fmla="*/ 0 w 1139687"/>
              <a:gd name="connsiteY2" fmla="*/ 491987 h 1577009"/>
              <a:gd name="connsiteX3" fmla="*/ 382657 w 1139687"/>
              <a:gd name="connsiteY3" fmla="*/ 109330 h 1577009"/>
              <a:gd name="connsiteX4" fmla="*/ 921026 w 1139687"/>
              <a:gd name="connsiteY4" fmla="*/ 109331 h 1577009"/>
              <a:gd name="connsiteX5" fmla="*/ 921026 w 1139687"/>
              <a:gd name="connsiteY5" fmla="*/ 0 h 1577009"/>
              <a:gd name="connsiteX6" fmla="*/ 1139687 w 1139687"/>
              <a:gd name="connsiteY6" fmla="*/ 218661 h 1577009"/>
              <a:gd name="connsiteX7" fmla="*/ 921026 w 1139687"/>
              <a:gd name="connsiteY7" fmla="*/ 437322 h 1577009"/>
              <a:gd name="connsiteX8" fmla="*/ 921026 w 1139687"/>
              <a:gd name="connsiteY8" fmla="*/ 327992 h 1577009"/>
              <a:gd name="connsiteX9" fmla="*/ 382657 w 1139687"/>
              <a:gd name="connsiteY9" fmla="*/ 327992 h 1577009"/>
              <a:gd name="connsiteX10" fmla="*/ 218661 w 1139687"/>
              <a:gd name="connsiteY10" fmla="*/ 491988 h 1577009"/>
              <a:gd name="connsiteX11" fmla="*/ 206407 w 1139687"/>
              <a:gd name="connsiteY11" fmla="*/ 943985 h 1577009"/>
              <a:gd name="connsiteX12" fmla="*/ 218661 w 1139687"/>
              <a:gd name="connsiteY12" fmla="*/ 1577009 h 1577009"/>
              <a:gd name="connsiteX13" fmla="*/ 0 w 1139687"/>
              <a:gd name="connsiteY13" fmla="*/ 1550505 h 1577009"/>
              <a:gd name="connsiteX0" fmla="*/ 0 w 2239617"/>
              <a:gd name="connsiteY0" fmla="*/ 887897 h 1577009"/>
              <a:gd name="connsiteX1" fmla="*/ 1099930 w 2239617"/>
              <a:gd name="connsiteY1" fmla="*/ 728870 h 1577009"/>
              <a:gd name="connsiteX2" fmla="*/ 1099930 w 2239617"/>
              <a:gd name="connsiteY2" fmla="*/ 491987 h 1577009"/>
              <a:gd name="connsiteX3" fmla="*/ 1482587 w 2239617"/>
              <a:gd name="connsiteY3" fmla="*/ 109330 h 1577009"/>
              <a:gd name="connsiteX4" fmla="*/ 2020956 w 2239617"/>
              <a:gd name="connsiteY4" fmla="*/ 109331 h 1577009"/>
              <a:gd name="connsiteX5" fmla="*/ 2020956 w 2239617"/>
              <a:gd name="connsiteY5" fmla="*/ 0 h 1577009"/>
              <a:gd name="connsiteX6" fmla="*/ 2239617 w 2239617"/>
              <a:gd name="connsiteY6" fmla="*/ 218661 h 1577009"/>
              <a:gd name="connsiteX7" fmla="*/ 2020956 w 2239617"/>
              <a:gd name="connsiteY7" fmla="*/ 437322 h 1577009"/>
              <a:gd name="connsiteX8" fmla="*/ 2020956 w 2239617"/>
              <a:gd name="connsiteY8" fmla="*/ 327992 h 1577009"/>
              <a:gd name="connsiteX9" fmla="*/ 1482587 w 2239617"/>
              <a:gd name="connsiteY9" fmla="*/ 327992 h 1577009"/>
              <a:gd name="connsiteX10" fmla="*/ 1318591 w 2239617"/>
              <a:gd name="connsiteY10" fmla="*/ 491988 h 1577009"/>
              <a:gd name="connsiteX11" fmla="*/ 1306337 w 2239617"/>
              <a:gd name="connsiteY11" fmla="*/ 943985 h 1577009"/>
              <a:gd name="connsiteX12" fmla="*/ 1318591 w 2239617"/>
              <a:gd name="connsiteY12" fmla="*/ 1577009 h 1577009"/>
              <a:gd name="connsiteX13" fmla="*/ 0 w 2239617"/>
              <a:gd name="connsiteY13" fmla="*/ 887897 h 1577009"/>
              <a:gd name="connsiteX0" fmla="*/ 0 w 2239617"/>
              <a:gd name="connsiteY0" fmla="*/ 887897 h 1060174"/>
              <a:gd name="connsiteX1" fmla="*/ 1099930 w 2239617"/>
              <a:gd name="connsiteY1" fmla="*/ 728870 h 1060174"/>
              <a:gd name="connsiteX2" fmla="*/ 1099930 w 2239617"/>
              <a:gd name="connsiteY2" fmla="*/ 491987 h 1060174"/>
              <a:gd name="connsiteX3" fmla="*/ 1482587 w 2239617"/>
              <a:gd name="connsiteY3" fmla="*/ 109330 h 1060174"/>
              <a:gd name="connsiteX4" fmla="*/ 2020956 w 2239617"/>
              <a:gd name="connsiteY4" fmla="*/ 109331 h 1060174"/>
              <a:gd name="connsiteX5" fmla="*/ 2020956 w 2239617"/>
              <a:gd name="connsiteY5" fmla="*/ 0 h 1060174"/>
              <a:gd name="connsiteX6" fmla="*/ 2239617 w 2239617"/>
              <a:gd name="connsiteY6" fmla="*/ 218661 h 1060174"/>
              <a:gd name="connsiteX7" fmla="*/ 2020956 w 2239617"/>
              <a:gd name="connsiteY7" fmla="*/ 437322 h 1060174"/>
              <a:gd name="connsiteX8" fmla="*/ 2020956 w 2239617"/>
              <a:gd name="connsiteY8" fmla="*/ 327992 h 1060174"/>
              <a:gd name="connsiteX9" fmla="*/ 1482587 w 2239617"/>
              <a:gd name="connsiteY9" fmla="*/ 327992 h 1060174"/>
              <a:gd name="connsiteX10" fmla="*/ 1318591 w 2239617"/>
              <a:gd name="connsiteY10" fmla="*/ 491988 h 1060174"/>
              <a:gd name="connsiteX11" fmla="*/ 1306337 w 2239617"/>
              <a:gd name="connsiteY11" fmla="*/ 943985 h 1060174"/>
              <a:gd name="connsiteX12" fmla="*/ 192156 w 2239617"/>
              <a:gd name="connsiteY12" fmla="*/ 1060174 h 1060174"/>
              <a:gd name="connsiteX13" fmla="*/ 0 w 2239617"/>
              <a:gd name="connsiteY13" fmla="*/ 887897 h 1060174"/>
              <a:gd name="connsiteX0" fmla="*/ 205409 w 2047461"/>
              <a:gd name="connsiteY0" fmla="*/ 728871 h 1060174"/>
              <a:gd name="connsiteX1" fmla="*/ 907774 w 2047461"/>
              <a:gd name="connsiteY1" fmla="*/ 728870 h 1060174"/>
              <a:gd name="connsiteX2" fmla="*/ 907774 w 2047461"/>
              <a:gd name="connsiteY2" fmla="*/ 491987 h 1060174"/>
              <a:gd name="connsiteX3" fmla="*/ 1290431 w 2047461"/>
              <a:gd name="connsiteY3" fmla="*/ 109330 h 1060174"/>
              <a:gd name="connsiteX4" fmla="*/ 1828800 w 2047461"/>
              <a:gd name="connsiteY4" fmla="*/ 109331 h 1060174"/>
              <a:gd name="connsiteX5" fmla="*/ 1828800 w 2047461"/>
              <a:gd name="connsiteY5" fmla="*/ 0 h 1060174"/>
              <a:gd name="connsiteX6" fmla="*/ 2047461 w 2047461"/>
              <a:gd name="connsiteY6" fmla="*/ 218661 h 1060174"/>
              <a:gd name="connsiteX7" fmla="*/ 1828800 w 2047461"/>
              <a:gd name="connsiteY7" fmla="*/ 437322 h 1060174"/>
              <a:gd name="connsiteX8" fmla="*/ 1828800 w 2047461"/>
              <a:gd name="connsiteY8" fmla="*/ 327992 h 1060174"/>
              <a:gd name="connsiteX9" fmla="*/ 1290431 w 2047461"/>
              <a:gd name="connsiteY9" fmla="*/ 327992 h 1060174"/>
              <a:gd name="connsiteX10" fmla="*/ 1126435 w 2047461"/>
              <a:gd name="connsiteY10" fmla="*/ 491988 h 1060174"/>
              <a:gd name="connsiteX11" fmla="*/ 1114181 w 2047461"/>
              <a:gd name="connsiteY11" fmla="*/ 943985 h 1060174"/>
              <a:gd name="connsiteX12" fmla="*/ 0 w 2047461"/>
              <a:gd name="connsiteY12" fmla="*/ 1060174 h 1060174"/>
              <a:gd name="connsiteX13" fmla="*/ 205409 w 2047461"/>
              <a:gd name="connsiteY13" fmla="*/ 728871 h 1060174"/>
              <a:gd name="connsiteX0" fmla="*/ 72887 w 1914939"/>
              <a:gd name="connsiteY0" fmla="*/ 728871 h 993913"/>
              <a:gd name="connsiteX1" fmla="*/ 775252 w 1914939"/>
              <a:gd name="connsiteY1" fmla="*/ 728870 h 993913"/>
              <a:gd name="connsiteX2" fmla="*/ 775252 w 1914939"/>
              <a:gd name="connsiteY2" fmla="*/ 491987 h 993913"/>
              <a:gd name="connsiteX3" fmla="*/ 1157909 w 1914939"/>
              <a:gd name="connsiteY3" fmla="*/ 109330 h 993913"/>
              <a:gd name="connsiteX4" fmla="*/ 1696278 w 1914939"/>
              <a:gd name="connsiteY4" fmla="*/ 109331 h 993913"/>
              <a:gd name="connsiteX5" fmla="*/ 1696278 w 1914939"/>
              <a:gd name="connsiteY5" fmla="*/ 0 h 993913"/>
              <a:gd name="connsiteX6" fmla="*/ 1914939 w 1914939"/>
              <a:gd name="connsiteY6" fmla="*/ 218661 h 993913"/>
              <a:gd name="connsiteX7" fmla="*/ 1696278 w 1914939"/>
              <a:gd name="connsiteY7" fmla="*/ 437322 h 993913"/>
              <a:gd name="connsiteX8" fmla="*/ 1696278 w 1914939"/>
              <a:gd name="connsiteY8" fmla="*/ 327992 h 993913"/>
              <a:gd name="connsiteX9" fmla="*/ 1157909 w 1914939"/>
              <a:gd name="connsiteY9" fmla="*/ 327992 h 993913"/>
              <a:gd name="connsiteX10" fmla="*/ 993913 w 1914939"/>
              <a:gd name="connsiteY10" fmla="*/ 491988 h 993913"/>
              <a:gd name="connsiteX11" fmla="*/ 981659 w 1914939"/>
              <a:gd name="connsiteY11" fmla="*/ 943985 h 993913"/>
              <a:gd name="connsiteX12" fmla="*/ 0 w 1914939"/>
              <a:gd name="connsiteY12" fmla="*/ 993913 h 993913"/>
              <a:gd name="connsiteX13" fmla="*/ 72887 w 1914939"/>
              <a:gd name="connsiteY13" fmla="*/ 728871 h 993913"/>
              <a:gd name="connsiteX0" fmla="*/ 0 w 1842052"/>
              <a:gd name="connsiteY0" fmla="*/ 728871 h 943985"/>
              <a:gd name="connsiteX1" fmla="*/ 702365 w 1842052"/>
              <a:gd name="connsiteY1" fmla="*/ 728870 h 943985"/>
              <a:gd name="connsiteX2" fmla="*/ 702365 w 1842052"/>
              <a:gd name="connsiteY2" fmla="*/ 491987 h 943985"/>
              <a:gd name="connsiteX3" fmla="*/ 1085022 w 1842052"/>
              <a:gd name="connsiteY3" fmla="*/ 109330 h 943985"/>
              <a:gd name="connsiteX4" fmla="*/ 1623391 w 1842052"/>
              <a:gd name="connsiteY4" fmla="*/ 109331 h 943985"/>
              <a:gd name="connsiteX5" fmla="*/ 1623391 w 1842052"/>
              <a:gd name="connsiteY5" fmla="*/ 0 h 943985"/>
              <a:gd name="connsiteX6" fmla="*/ 1842052 w 1842052"/>
              <a:gd name="connsiteY6" fmla="*/ 218661 h 943985"/>
              <a:gd name="connsiteX7" fmla="*/ 1623391 w 1842052"/>
              <a:gd name="connsiteY7" fmla="*/ 437322 h 943985"/>
              <a:gd name="connsiteX8" fmla="*/ 1623391 w 1842052"/>
              <a:gd name="connsiteY8" fmla="*/ 327992 h 943985"/>
              <a:gd name="connsiteX9" fmla="*/ 1085022 w 1842052"/>
              <a:gd name="connsiteY9" fmla="*/ 327992 h 943985"/>
              <a:gd name="connsiteX10" fmla="*/ 921026 w 1842052"/>
              <a:gd name="connsiteY10" fmla="*/ 491988 h 943985"/>
              <a:gd name="connsiteX11" fmla="*/ 908772 w 1842052"/>
              <a:gd name="connsiteY11" fmla="*/ 943985 h 943985"/>
              <a:gd name="connsiteX12" fmla="*/ 6626 w 1842052"/>
              <a:gd name="connsiteY12" fmla="*/ 927652 h 943985"/>
              <a:gd name="connsiteX13" fmla="*/ 0 w 1842052"/>
              <a:gd name="connsiteY13" fmla="*/ 728871 h 943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842052" h="943985">
                <a:moveTo>
                  <a:pt x="0" y="728871"/>
                </a:moveTo>
                <a:lnTo>
                  <a:pt x="702365" y="728870"/>
                </a:lnTo>
                <a:lnTo>
                  <a:pt x="702365" y="491987"/>
                </a:lnTo>
                <a:cubicBezTo>
                  <a:pt x="702365" y="280651"/>
                  <a:pt x="873686" y="109330"/>
                  <a:pt x="1085022" y="109330"/>
                </a:cubicBezTo>
                <a:lnTo>
                  <a:pt x="1623391" y="109331"/>
                </a:lnTo>
                <a:lnTo>
                  <a:pt x="1623391" y="0"/>
                </a:lnTo>
                <a:lnTo>
                  <a:pt x="1842052" y="218661"/>
                </a:lnTo>
                <a:lnTo>
                  <a:pt x="1623391" y="437322"/>
                </a:lnTo>
                <a:lnTo>
                  <a:pt x="1623391" y="327992"/>
                </a:lnTo>
                <a:lnTo>
                  <a:pt x="1085022" y="327992"/>
                </a:lnTo>
                <a:cubicBezTo>
                  <a:pt x="994450" y="327992"/>
                  <a:pt x="921026" y="401416"/>
                  <a:pt x="921026" y="491988"/>
                </a:cubicBezTo>
                <a:lnTo>
                  <a:pt x="908772" y="943985"/>
                </a:lnTo>
                <a:lnTo>
                  <a:pt x="6626" y="927652"/>
                </a:lnTo>
                <a:lnTo>
                  <a:pt x="0" y="728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C19BA97-A76B-BE48-A0C2-023A9589E451}"/>
              </a:ext>
            </a:extLst>
          </p:cNvPr>
          <p:cNvSpPr txBox="1"/>
          <p:nvPr/>
        </p:nvSpPr>
        <p:spPr>
          <a:xfrm>
            <a:off x="5844209" y="4108695"/>
            <a:ext cx="402866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优化项：</a:t>
            </a:r>
            <a:endParaRPr kumimoji="1" lang="en-US" altLang="zh-CN" b="1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600" dirty="0"/>
              <a:t>岗位画像中设置了字段级重要性，对搜索加权</a:t>
            </a:r>
            <a:endParaRPr kumimoji="1"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600" dirty="0"/>
              <a:t>对必须满足条件采用短语匹配，对公司、行业、技能等标签采用分词匹配</a:t>
            </a:r>
            <a:endParaRPr kumimoji="1"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600" dirty="0"/>
              <a:t>用历史数据拟合</a:t>
            </a:r>
            <a:r>
              <a:rPr kumimoji="1" lang="en-US" altLang="zh-CN" sz="1600" dirty="0"/>
              <a:t>LR</a:t>
            </a:r>
            <a:r>
              <a:rPr kumimoji="1" lang="zh-CN" altLang="en-US" sz="1600" dirty="0"/>
              <a:t>的</a:t>
            </a:r>
            <a:r>
              <a:rPr kumimoji="1" lang="en-US" altLang="zh-CN" sz="1600" dirty="0"/>
              <a:t>coefficient</a:t>
            </a:r>
            <a:r>
              <a:rPr kumimoji="1" lang="zh-CN" altLang="en-US" sz="1600" dirty="0"/>
              <a:t>提供给搜索指导排序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C9AF91A-B9A1-B349-B25B-6AACA0758319}"/>
              </a:ext>
            </a:extLst>
          </p:cNvPr>
          <p:cNvSpPr txBox="1"/>
          <p:nvPr/>
        </p:nvSpPr>
        <p:spPr>
          <a:xfrm>
            <a:off x="2344007" y="2261097"/>
            <a:ext cx="32865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问题：</a:t>
            </a:r>
            <a:endParaRPr kumimoji="1" lang="en-US" altLang="zh-CN" b="1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sz="1600" dirty="0"/>
              <a:t>HR</a:t>
            </a:r>
            <a:r>
              <a:rPr kumimoji="1" lang="zh-CN" altLang="en-US" sz="1600" dirty="0"/>
              <a:t>对岗位有字段定制化喜好</a:t>
            </a:r>
            <a:endParaRPr kumimoji="1"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600" dirty="0"/>
              <a:t>满足性条件必须满足</a:t>
            </a:r>
            <a:endParaRPr kumimoji="1"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sz="1600" dirty="0"/>
              <a:t>ES</a:t>
            </a:r>
            <a:r>
              <a:rPr kumimoji="1" lang="zh-CN" altLang="en-US" sz="1600" dirty="0"/>
              <a:t>自带的</a:t>
            </a:r>
            <a:r>
              <a:rPr kumimoji="1" lang="en-US" altLang="zh-CN" sz="1600" dirty="0"/>
              <a:t>BM25</a:t>
            </a:r>
            <a:r>
              <a:rPr kumimoji="1" lang="zh-CN" altLang="en-US" sz="1600" dirty="0"/>
              <a:t>召回精度不够</a:t>
            </a:r>
          </a:p>
        </p:txBody>
      </p:sp>
    </p:spTree>
    <p:extLst>
      <p:ext uri="{BB962C8B-B14F-4D97-AF65-F5344CB8AC3E}">
        <p14:creationId xmlns:p14="http://schemas.microsoft.com/office/powerpoint/2010/main" val="2385367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精排模型效果优化</a:t>
            </a:r>
          </a:p>
        </p:txBody>
      </p:sp>
      <p:sp>
        <p:nvSpPr>
          <p:cNvPr id="21" name="圆角右箭头 20">
            <a:extLst>
              <a:ext uri="{FF2B5EF4-FFF2-40B4-BE49-F238E27FC236}">
                <a16:creationId xmlns:a16="http://schemas.microsoft.com/office/drawing/2014/main" id="{7D941550-FF5F-EA45-9269-0F09B72A7113}"/>
              </a:ext>
            </a:extLst>
          </p:cNvPr>
          <p:cNvSpPr/>
          <p:nvPr/>
        </p:nvSpPr>
        <p:spPr>
          <a:xfrm>
            <a:off x="4574587" y="2199861"/>
            <a:ext cx="2284100" cy="2093843"/>
          </a:xfrm>
          <a:custGeom>
            <a:avLst/>
            <a:gdLst>
              <a:gd name="connsiteX0" fmla="*/ 0 w 1139687"/>
              <a:gd name="connsiteY0" fmla="*/ 874644 h 874644"/>
              <a:gd name="connsiteX1" fmla="*/ 0 w 1139687"/>
              <a:gd name="connsiteY1" fmla="*/ 491987 h 874644"/>
              <a:gd name="connsiteX2" fmla="*/ 382657 w 1139687"/>
              <a:gd name="connsiteY2" fmla="*/ 109330 h 874644"/>
              <a:gd name="connsiteX3" fmla="*/ 921026 w 1139687"/>
              <a:gd name="connsiteY3" fmla="*/ 109331 h 874644"/>
              <a:gd name="connsiteX4" fmla="*/ 921026 w 1139687"/>
              <a:gd name="connsiteY4" fmla="*/ 0 h 874644"/>
              <a:gd name="connsiteX5" fmla="*/ 1139687 w 1139687"/>
              <a:gd name="connsiteY5" fmla="*/ 218661 h 874644"/>
              <a:gd name="connsiteX6" fmla="*/ 921026 w 1139687"/>
              <a:gd name="connsiteY6" fmla="*/ 437322 h 874644"/>
              <a:gd name="connsiteX7" fmla="*/ 921026 w 1139687"/>
              <a:gd name="connsiteY7" fmla="*/ 327992 h 874644"/>
              <a:gd name="connsiteX8" fmla="*/ 382657 w 1139687"/>
              <a:gd name="connsiteY8" fmla="*/ 327992 h 874644"/>
              <a:gd name="connsiteX9" fmla="*/ 218661 w 1139687"/>
              <a:gd name="connsiteY9" fmla="*/ 491988 h 874644"/>
              <a:gd name="connsiteX10" fmla="*/ 218661 w 1139687"/>
              <a:gd name="connsiteY10" fmla="*/ 874644 h 874644"/>
              <a:gd name="connsiteX11" fmla="*/ 0 w 1139687"/>
              <a:gd name="connsiteY11" fmla="*/ 874644 h 874644"/>
              <a:gd name="connsiteX0" fmla="*/ 0 w 1139687"/>
              <a:gd name="connsiteY0" fmla="*/ 874644 h 874644"/>
              <a:gd name="connsiteX1" fmla="*/ 0 w 1139687"/>
              <a:gd name="connsiteY1" fmla="*/ 609600 h 874644"/>
              <a:gd name="connsiteX2" fmla="*/ 0 w 1139687"/>
              <a:gd name="connsiteY2" fmla="*/ 491987 h 874644"/>
              <a:gd name="connsiteX3" fmla="*/ 382657 w 1139687"/>
              <a:gd name="connsiteY3" fmla="*/ 109330 h 874644"/>
              <a:gd name="connsiteX4" fmla="*/ 921026 w 1139687"/>
              <a:gd name="connsiteY4" fmla="*/ 109331 h 874644"/>
              <a:gd name="connsiteX5" fmla="*/ 921026 w 1139687"/>
              <a:gd name="connsiteY5" fmla="*/ 0 h 874644"/>
              <a:gd name="connsiteX6" fmla="*/ 1139687 w 1139687"/>
              <a:gd name="connsiteY6" fmla="*/ 218661 h 874644"/>
              <a:gd name="connsiteX7" fmla="*/ 921026 w 1139687"/>
              <a:gd name="connsiteY7" fmla="*/ 437322 h 874644"/>
              <a:gd name="connsiteX8" fmla="*/ 921026 w 1139687"/>
              <a:gd name="connsiteY8" fmla="*/ 327992 h 874644"/>
              <a:gd name="connsiteX9" fmla="*/ 382657 w 1139687"/>
              <a:gd name="connsiteY9" fmla="*/ 327992 h 874644"/>
              <a:gd name="connsiteX10" fmla="*/ 218661 w 1139687"/>
              <a:gd name="connsiteY10" fmla="*/ 491988 h 874644"/>
              <a:gd name="connsiteX11" fmla="*/ 218661 w 1139687"/>
              <a:gd name="connsiteY11" fmla="*/ 874644 h 874644"/>
              <a:gd name="connsiteX12" fmla="*/ 0 w 1139687"/>
              <a:gd name="connsiteY12" fmla="*/ 874644 h 874644"/>
              <a:gd name="connsiteX0" fmla="*/ 0 w 1139687"/>
              <a:gd name="connsiteY0" fmla="*/ 874644 h 874644"/>
              <a:gd name="connsiteX1" fmla="*/ 0 w 1139687"/>
              <a:gd name="connsiteY1" fmla="*/ 728870 h 874644"/>
              <a:gd name="connsiteX2" fmla="*/ 0 w 1139687"/>
              <a:gd name="connsiteY2" fmla="*/ 491987 h 874644"/>
              <a:gd name="connsiteX3" fmla="*/ 382657 w 1139687"/>
              <a:gd name="connsiteY3" fmla="*/ 109330 h 874644"/>
              <a:gd name="connsiteX4" fmla="*/ 921026 w 1139687"/>
              <a:gd name="connsiteY4" fmla="*/ 109331 h 874644"/>
              <a:gd name="connsiteX5" fmla="*/ 921026 w 1139687"/>
              <a:gd name="connsiteY5" fmla="*/ 0 h 874644"/>
              <a:gd name="connsiteX6" fmla="*/ 1139687 w 1139687"/>
              <a:gd name="connsiteY6" fmla="*/ 218661 h 874644"/>
              <a:gd name="connsiteX7" fmla="*/ 921026 w 1139687"/>
              <a:gd name="connsiteY7" fmla="*/ 437322 h 874644"/>
              <a:gd name="connsiteX8" fmla="*/ 921026 w 1139687"/>
              <a:gd name="connsiteY8" fmla="*/ 327992 h 874644"/>
              <a:gd name="connsiteX9" fmla="*/ 382657 w 1139687"/>
              <a:gd name="connsiteY9" fmla="*/ 327992 h 874644"/>
              <a:gd name="connsiteX10" fmla="*/ 218661 w 1139687"/>
              <a:gd name="connsiteY10" fmla="*/ 491988 h 874644"/>
              <a:gd name="connsiteX11" fmla="*/ 218661 w 1139687"/>
              <a:gd name="connsiteY11" fmla="*/ 874644 h 874644"/>
              <a:gd name="connsiteX12" fmla="*/ 0 w 1139687"/>
              <a:gd name="connsiteY12" fmla="*/ 874644 h 874644"/>
              <a:gd name="connsiteX0" fmla="*/ 0 w 1139687"/>
              <a:gd name="connsiteY0" fmla="*/ 1550505 h 1550505"/>
              <a:gd name="connsiteX1" fmla="*/ 0 w 1139687"/>
              <a:gd name="connsiteY1" fmla="*/ 728870 h 1550505"/>
              <a:gd name="connsiteX2" fmla="*/ 0 w 1139687"/>
              <a:gd name="connsiteY2" fmla="*/ 491987 h 1550505"/>
              <a:gd name="connsiteX3" fmla="*/ 382657 w 1139687"/>
              <a:gd name="connsiteY3" fmla="*/ 109330 h 1550505"/>
              <a:gd name="connsiteX4" fmla="*/ 921026 w 1139687"/>
              <a:gd name="connsiteY4" fmla="*/ 109331 h 1550505"/>
              <a:gd name="connsiteX5" fmla="*/ 921026 w 1139687"/>
              <a:gd name="connsiteY5" fmla="*/ 0 h 1550505"/>
              <a:gd name="connsiteX6" fmla="*/ 1139687 w 1139687"/>
              <a:gd name="connsiteY6" fmla="*/ 218661 h 1550505"/>
              <a:gd name="connsiteX7" fmla="*/ 921026 w 1139687"/>
              <a:gd name="connsiteY7" fmla="*/ 437322 h 1550505"/>
              <a:gd name="connsiteX8" fmla="*/ 921026 w 1139687"/>
              <a:gd name="connsiteY8" fmla="*/ 327992 h 1550505"/>
              <a:gd name="connsiteX9" fmla="*/ 382657 w 1139687"/>
              <a:gd name="connsiteY9" fmla="*/ 327992 h 1550505"/>
              <a:gd name="connsiteX10" fmla="*/ 218661 w 1139687"/>
              <a:gd name="connsiteY10" fmla="*/ 491988 h 1550505"/>
              <a:gd name="connsiteX11" fmla="*/ 218661 w 1139687"/>
              <a:gd name="connsiteY11" fmla="*/ 874644 h 1550505"/>
              <a:gd name="connsiteX12" fmla="*/ 0 w 1139687"/>
              <a:gd name="connsiteY12" fmla="*/ 1550505 h 1550505"/>
              <a:gd name="connsiteX0" fmla="*/ 0 w 1139687"/>
              <a:gd name="connsiteY0" fmla="*/ 1550505 h 1577009"/>
              <a:gd name="connsiteX1" fmla="*/ 0 w 1139687"/>
              <a:gd name="connsiteY1" fmla="*/ 728870 h 1577009"/>
              <a:gd name="connsiteX2" fmla="*/ 0 w 1139687"/>
              <a:gd name="connsiteY2" fmla="*/ 491987 h 1577009"/>
              <a:gd name="connsiteX3" fmla="*/ 382657 w 1139687"/>
              <a:gd name="connsiteY3" fmla="*/ 109330 h 1577009"/>
              <a:gd name="connsiteX4" fmla="*/ 921026 w 1139687"/>
              <a:gd name="connsiteY4" fmla="*/ 109331 h 1577009"/>
              <a:gd name="connsiteX5" fmla="*/ 921026 w 1139687"/>
              <a:gd name="connsiteY5" fmla="*/ 0 h 1577009"/>
              <a:gd name="connsiteX6" fmla="*/ 1139687 w 1139687"/>
              <a:gd name="connsiteY6" fmla="*/ 218661 h 1577009"/>
              <a:gd name="connsiteX7" fmla="*/ 921026 w 1139687"/>
              <a:gd name="connsiteY7" fmla="*/ 437322 h 1577009"/>
              <a:gd name="connsiteX8" fmla="*/ 921026 w 1139687"/>
              <a:gd name="connsiteY8" fmla="*/ 327992 h 1577009"/>
              <a:gd name="connsiteX9" fmla="*/ 382657 w 1139687"/>
              <a:gd name="connsiteY9" fmla="*/ 327992 h 1577009"/>
              <a:gd name="connsiteX10" fmla="*/ 218661 w 1139687"/>
              <a:gd name="connsiteY10" fmla="*/ 491988 h 1577009"/>
              <a:gd name="connsiteX11" fmla="*/ 218661 w 1139687"/>
              <a:gd name="connsiteY11" fmla="*/ 1577009 h 1577009"/>
              <a:gd name="connsiteX12" fmla="*/ 0 w 1139687"/>
              <a:gd name="connsiteY12" fmla="*/ 1550505 h 1577009"/>
              <a:gd name="connsiteX0" fmla="*/ 0 w 1139687"/>
              <a:gd name="connsiteY0" fmla="*/ 1550505 h 1577009"/>
              <a:gd name="connsiteX1" fmla="*/ 0 w 1139687"/>
              <a:gd name="connsiteY1" fmla="*/ 728870 h 1577009"/>
              <a:gd name="connsiteX2" fmla="*/ 0 w 1139687"/>
              <a:gd name="connsiteY2" fmla="*/ 491987 h 1577009"/>
              <a:gd name="connsiteX3" fmla="*/ 382657 w 1139687"/>
              <a:gd name="connsiteY3" fmla="*/ 109330 h 1577009"/>
              <a:gd name="connsiteX4" fmla="*/ 921026 w 1139687"/>
              <a:gd name="connsiteY4" fmla="*/ 109331 h 1577009"/>
              <a:gd name="connsiteX5" fmla="*/ 921026 w 1139687"/>
              <a:gd name="connsiteY5" fmla="*/ 0 h 1577009"/>
              <a:gd name="connsiteX6" fmla="*/ 1139687 w 1139687"/>
              <a:gd name="connsiteY6" fmla="*/ 218661 h 1577009"/>
              <a:gd name="connsiteX7" fmla="*/ 921026 w 1139687"/>
              <a:gd name="connsiteY7" fmla="*/ 437322 h 1577009"/>
              <a:gd name="connsiteX8" fmla="*/ 921026 w 1139687"/>
              <a:gd name="connsiteY8" fmla="*/ 327992 h 1577009"/>
              <a:gd name="connsiteX9" fmla="*/ 382657 w 1139687"/>
              <a:gd name="connsiteY9" fmla="*/ 327992 h 1577009"/>
              <a:gd name="connsiteX10" fmla="*/ 218661 w 1139687"/>
              <a:gd name="connsiteY10" fmla="*/ 491988 h 1577009"/>
              <a:gd name="connsiteX11" fmla="*/ 206407 w 1139687"/>
              <a:gd name="connsiteY11" fmla="*/ 943985 h 1577009"/>
              <a:gd name="connsiteX12" fmla="*/ 218661 w 1139687"/>
              <a:gd name="connsiteY12" fmla="*/ 1577009 h 1577009"/>
              <a:gd name="connsiteX13" fmla="*/ 0 w 1139687"/>
              <a:gd name="connsiteY13" fmla="*/ 1550505 h 1577009"/>
              <a:gd name="connsiteX0" fmla="*/ 0 w 2239617"/>
              <a:gd name="connsiteY0" fmla="*/ 887897 h 1577009"/>
              <a:gd name="connsiteX1" fmla="*/ 1099930 w 2239617"/>
              <a:gd name="connsiteY1" fmla="*/ 728870 h 1577009"/>
              <a:gd name="connsiteX2" fmla="*/ 1099930 w 2239617"/>
              <a:gd name="connsiteY2" fmla="*/ 491987 h 1577009"/>
              <a:gd name="connsiteX3" fmla="*/ 1482587 w 2239617"/>
              <a:gd name="connsiteY3" fmla="*/ 109330 h 1577009"/>
              <a:gd name="connsiteX4" fmla="*/ 2020956 w 2239617"/>
              <a:gd name="connsiteY4" fmla="*/ 109331 h 1577009"/>
              <a:gd name="connsiteX5" fmla="*/ 2020956 w 2239617"/>
              <a:gd name="connsiteY5" fmla="*/ 0 h 1577009"/>
              <a:gd name="connsiteX6" fmla="*/ 2239617 w 2239617"/>
              <a:gd name="connsiteY6" fmla="*/ 218661 h 1577009"/>
              <a:gd name="connsiteX7" fmla="*/ 2020956 w 2239617"/>
              <a:gd name="connsiteY7" fmla="*/ 437322 h 1577009"/>
              <a:gd name="connsiteX8" fmla="*/ 2020956 w 2239617"/>
              <a:gd name="connsiteY8" fmla="*/ 327992 h 1577009"/>
              <a:gd name="connsiteX9" fmla="*/ 1482587 w 2239617"/>
              <a:gd name="connsiteY9" fmla="*/ 327992 h 1577009"/>
              <a:gd name="connsiteX10" fmla="*/ 1318591 w 2239617"/>
              <a:gd name="connsiteY10" fmla="*/ 491988 h 1577009"/>
              <a:gd name="connsiteX11" fmla="*/ 1306337 w 2239617"/>
              <a:gd name="connsiteY11" fmla="*/ 943985 h 1577009"/>
              <a:gd name="connsiteX12" fmla="*/ 1318591 w 2239617"/>
              <a:gd name="connsiteY12" fmla="*/ 1577009 h 1577009"/>
              <a:gd name="connsiteX13" fmla="*/ 0 w 2239617"/>
              <a:gd name="connsiteY13" fmla="*/ 887897 h 1577009"/>
              <a:gd name="connsiteX0" fmla="*/ 0 w 2239617"/>
              <a:gd name="connsiteY0" fmla="*/ 887897 h 1060174"/>
              <a:gd name="connsiteX1" fmla="*/ 1099930 w 2239617"/>
              <a:gd name="connsiteY1" fmla="*/ 728870 h 1060174"/>
              <a:gd name="connsiteX2" fmla="*/ 1099930 w 2239617"/>
              <a:gd name="connsiteY2" fmla="*/ 491987 h 1060174"/>
              <a:gd name="connsiteX3" fmla="*/ 1482587 w 2239617"/>
              <a:gd name="connsiteY3" fmla="*/ 109330 h 1060174"/>
              <a:gd name="connsiteX4" fmla="*/ 2020956 w 2239617"/>
              <a:gd name="connsiteY4" fmla="*/ 109331 h 1060174"/>
              <a:gd name="connsiteX5" fmla="*/ 2020956 w 2239617"/>
              <a:gd name="connsiteY5" fmla="*/ 0 h 1060174"/>
              <a:gd name="connsiteX6" fmla="*/ 2239617 w 2239617"/>
              <a:gd name="connsiteY6" fmla="*/ 218661 h 1060174"/>
              <a:gd name="connsiteX7" fmla="*/ 2020956 w 2239617"/>
              <a:gd name="connsiteY7" fmla="*/ 437322 h 1060174"/>
              <a:gd name="connsiteX8" fmla="*/ 2020956 w 2239617"/>
              <a:gd name="connsiteY8" fmla="*/ 327992 h 1060174"/>
              <a:gd name="connsiteX9" fmla="*/ 1482587 w 2239617"/>
              <a:gd name="connsiteY9" fmla="*/ 327992 h 1060174"/>
              <a:gd name="connsiteX10" fmla="*/ 1318591 w 2239617"/>
              <a:gd name="connsiteY10" fmla="*/ 491988 h 1060174"/>
              <a:gd name="connsiteX11" fmla="*/ 1306337 w 2239617"/>
              <a:gd name="connsiteY11" fmla="*/ 943985 h 1060174"/>
              <a:gd name="connsiteX12" fmla="*/ 192156 w 2239617"/>
              <a:gd name="connsiteY12" fmla="*/ 1060174 h 1060174"/>
              <a:gd name="connsiteX13" fmla="*/ 0 w 2239617"/>
              <a:gd name="connsiteY13" fmla="*/ 887897 h 1060174"/>
              <a:gd name="connsiteX0" fmla="*/ 205409 w 2047461"/>
              <a:gd name="connsiteY0" fmla="*/ 728871 h 1060174"/>
              <a:gd name="connsiteX1" fmla="*/ 907774 w 2047461"/>
              <a:gd name="connsiteY1" fmla="*/ 728870 h 1060174"/>
              <a:gd name="connsiteX2" fmla="*/ 907774 w 2047461"/>
              <a:gd name="connsiteY2" fmla="*/ 491987 h 1060174"/>
              <a:gd name="connsiteX3" fmla="*/ 1290431 w 2047461"/>
              <a:gd name="connsiteY3" fmla="*/ 109330 h 1060174"/>
              <a:gd name="connsiteX4" fmla="*/ 1828800 w 2047461"/>
              <a:gd name="connsiteY4" fmla="*/ 109331 h 1060174"/>
              <a:gd name="connsiteX5" fmla="*/ 1828800 w 2047461"/>
              <a:gd name="connsiteY5" fmla="*/ 0 h 1060174"/>
              <a:gd name="connsiteX6" fmla="*/ 2047461 w 2047461"/>
              <a:gd name="connsiteY6" fmla="*/ 218661 h 1060174"/>
              <a:gd name="connsiteX7" fmla="*/ 1828800 w 2047461"/>
              <a:gd name="connsiteY7" fmla="*/ 437322 h 1060174"/>
              <a:gd name="connsiteX8" fmla="*/ 1828800 w 2047461"/>
              <a:gd name="connsiteY8" fmla="*/ 327992 h 1060174"/>
              <a:gd name="connsiteX9" fmla="*/ 1290431 w 2047461"/>
              <a:gd name="connsiteY9" fmla="*/ 327992 h 1060174"/>
              <a:gd name="connsiteX10" fmla="*/ 1126435 w 2047461"/>
              <a:gd name="connsiteY10" fmla="*/ 491988 h 1060174"/>
              <a:gd name="connsiteX11" fmla="*/ 1114181 w 2047461"/>
              <a:gd name="connsiteY11" fmla="*/ 943985 h 1060174"/>
              <a:gd name="connsiteX12" fmla="*/ 0 w 2047461"/>
              <a:gd name="connsiteY12" fmla="*/ 1060174 h 1060174"/>
              <a:gd name="connsiteX13" fmla="*/ 205409 w 2047461"/>
              <a:gd name="connsiteY13" fmla="*/ 728871 h 1060174"/>
              <a:gd name="connsiteX0" fmla="*/ 72887 w 1914939"/>
              <a:gd name="connsiteY0" fmla="*/ 728871 h 993913"/>
              <a:gd name="connsiteX1" fmla="*/ 775252 w 1914939"/>
              <a:gd name="connsiteY1" fmla="*/ 728870 h 993913"/>
              <a:gd name="connsiteX2" fmla="*/ 775252 w 1914939"/>
              <a:gd name="connsiteY2" fmla="*/ 491987 h 993913"/>
              <a:gd name="connsiteX3" fmla="*/ 1157909 w 1914939"/>
              <a:gd name="connsiteY3" fmla="*/ 109330 h 993913"/>
              <a:gd name="connsiteX4" fmla="*/ 1696278 w 1914939"/>
              <a:gd name="connsiteY4" fmla="*/ 109331 h 993913"/>
              <a:gd name="connsiteX5" fmla="*/ 1696278 w 1914939"/>
              <a:gd name="connsiteY5" fmla="*/ 0 h 993913"/>
              <a:gd name="connsiteX6" fmla="*/ 1914939 w 1914939"/>
              <a:gd name="connsiteY6" fmla="*/ 218661 h 993913"/>
              <a:gd name="connsiteX7" fmla="*/ 1696278 w 1914939"/>
              <a:gd name="connsiteY7" fmla="*/ 437322 h 993913"/>
              <a:gd name="connsiteX8" fmla="*/ 1696278 w 1914939"/>
              <a:gd name="connsiteY8" fmla="*/ 327992 h 993913"/>
              <a:gd name="connsiteX9" fmla="*/ 1157909 w 1914939"/>
              <a:gd name="connsiteY9" fmla="*/ 327992 h 993913"/>
              <a:gd name="connsiteX10" fmla="*/ 993913 w 1914939"/>
              <a:gd name="connsiteY10" fmla="*/ 491988 h 993913"/>
              <a:gd name="connsiteX11" fmla="*/ 981659 w 1914939"/>
              <a:gd name="connsiteY11" fmla="*/ 943985 h 993913"/>
              <a:gd name="connsiteX12" fmla="*/ 0 w 1914939"/>
              <a:gd name="connsiteY12" fmla="*/ 993913 h 993913"/>
              <a:gd name="connsiteX13" fmla="*/ 72887 w 1914939"/>
              <a:gd name="connsiteY13" fmla="*/ 728871 h 993913"/>
              <a:gd name="connsiteX0" fmla="*/ 0 w 1842052"/>
              <a:gd name="connsiteY0" fmla="*/ 728871 h 943985"/>
              <a:gd name="connsiteX1" fmla="*/ 702365 w 1842052"/>
              <a:gd name="connsiteY1" fmla="*/ 728870 h 943985"/>
              <a:gd name="connsiteX2" fmla="*/ 702365 w 1842052"/>
              <a:gd name="connsiteY2" fmla="*/ 491987 h 943985"/>
              <a:gd name="connsiteX3" fmla="*/ 1085022 w 1842052"/>
              <a:gd name="connsiteY3" fmla="*/ 109330 h 943985"/>
              <a:gd name="connsiteX4" fmla="*/ 1623391 w 1842052"/>
              <a:gd name="connsiteY4" fmla="*/ 109331 h 943985"/>
              <a:gd name="connsiteX5" fmla="*/ 1623391 w 1842052"/>
              <a:gd name="connsiteY5" fmla="*/ 0 h 943985"/>
              <a:gd name="connsiteX6" fmla="*/ 1842052 w 1842052"/>
              <a:gd name="connsiteY6" fmla="*/ 218661 h 943985"/>
              <a:gd name="connsiteX7" fmla="*/ 1623391 w 1842052"/>
              <a:gd name="connsiteY7" fmla="*/ 437322 h 943985"/>
              <a:gd name="connsiteX8" fmla="*/ 1623391 w 1842052"/>
              <a:gd name="connsiteY8" fmla="*/ 327992 h 943985"/>
              <a:gd name="connsiteX9" fmla="*/ 1085022 w 1842052"/>
              <a:gd name="connsiteY9" fmla="*/ 327992 h 943985"/>
              <a:gd name="connsiteX10" fmla="*/ 921026 w 1842052"/>
              <a:gd name="connsiteY10" fmla="*/ 491988 h 943985"/>
              <a:gd name="connsiteX11" fmla="*/ 908772 w 1842052"/>
              <a:gd name="connsiteY11" fmla="*/ 943985 h 943985"/>
              <a:gd name="connsiteX12" fmla="*/ 6626 w 1842052"/>
              <a:gd name="connsiteY12" fmla="*/ 927652 h 943985"/>
              <a:gd name="connsiteX13" fmla="*/ 0 w 1842052"/>
              <a:gd name="connsiteY13" fmla="*/ 728871 h 943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842052" h="943985">
                <a:moveTo>
                  <a:pt x="0" y="728871"/>
                </a:moveTo>
                <a:lnTo>
                  <a:pt x="702365" y="728870"/>
                </a:lnTo>
                <a:lnTo>
                  <a:pt x="702365" y="491987"/>
                </a:lnTo>
                <a:cubicBezTo>
                  <a:pt x="702365" y="280651"/>
                  <a:pt x="873686" y="109330"/>
                  <a:pt x="1085022" y="109330"/>
                </a:cubicBezTo>
                <a:lnTo>
                  <a:pt x="1623391" y="109331"/>
                </a:lnTo>
                <a:lnTo>
                  <a:pt x="1623391" y="0"/>
                </a:lnTo>
                <a:lnTo>
                  <a:pt x="1842052" y="218661"/>
                </a:lnTo>
                <a:lnTo>
                  <a:pt x="1623391" y="437322"/>
                </a:lnTo>
                <a:lnTo>
                  <a:pt x="1623391" y="327992"/>
                </a:lnTo>
                <a:lnTo>
                  <a:pt x="1085022" y="327992"/>
                </a:lnTo>
                <a:cubicBezTo>
                  <a:pt x="994450" y="327992"/>
                  <a:pt x="921026" y="401416"/>
                  <a:pt x="921026" y="491988"/>
                </a:cubicBezTo>
                <a:lnTo>
                  <a:pt x="908772" y="943985"/>
                </a:lnTo>
                <a:lnTo>
                  <a:pt x="6626" y="927652"/>
                </a:lnTo>
                <a:lnTo>
                  <a:pt x="0" y="728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C19BA97-A76B-BE48-A0C2-023A9589E451}"/>
              </a:ext>
            </a:extLst>
          </p:cNvPr>
          <p:cNvSpPr txBox="1"/>
          <p:nvPr/>
        </p:nvSpPr>
        <p:spPr>
          <a:xfrm>
            <a:off x="5844209" y="4108695"/>
            <a:ext cx="492980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优化项：</a:t>
            </a:r>
            <a:endParaRPr kumimoji="1" lang="en-US" altLang="zh-CN" b="1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600" dirty="0"/>
              <a:t>利用图谱上下位和别名扩宽特征，如增加相似技能代替原来的单一技能，使</a:t>
            </a:r>
            <a:r>
              <a:rPr kumimoji="1" lang="en-US" altLang="zh-CN" sz="1600" dirty="0"/>
              <a:t>JAVA</a:t>
            </a:r>
            <a:r>
              <a:rPr kumimoji="1" lang="zh-CN" altLang="en-US" sz="1600" dirty="0"/>
              <a:t>和</a:t>
            </a:r>
            <a:r>
              <a:rPr kumimoji="1" lang="en-US" altLang="zh-CN" sz="1600" dirty="0"/>
              <a:t>J2EE</a:t>
            </a:r>
            <a:r>
              <a:rPr kumimoji="1" lang="zh-CN" altLang="en-US" sz="1600" dirty="0"/>
              <a:t>的相似性能得到利用 </a:t>
            </a:r>
            <a:r>
              <a:rPr kumimoji="1" lang="en-US" altLang="zh-CN" sz="1600" dirty="0"/>
              <a:t>–</a:t>
            </a:r>
            <a:r>
              <a:rPr kumimoji="1" lang="zh-CN" altLang="en-US" sz="1600" dirty="0"/>
              <a:t> 已完成</a:t>
            </a:r>
            <a:endParaRPr kumimoji="1"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600" dirty="0"/>
              <a:t>工作职责（工作经历、项目经历）是关键信息，但杂乱信息较多，为补充工作职责信息，对工作经历和项目经理文本提取非监督主题</a:t>
            </a:r>
            <a:r>
              <a:rPr kumimoji="1" lang="en-US" altLang="zh-CN" sz="1600" dirty="0"/>
              <a:t>30</a:t>
            </a:r>
            <a:r>
              <a:rPr kumimoji="1" lang="zh-CN" altLang="en-US" sz="1600" dirty="0"/>
              <a:t>个作为补充 </a:t>
            </a:r>
            <a:r>
              <a:rPr kumimoji="1" lang="en-US" altLang="zh-CN" sz="1600" dirty="0"/>
              <a:t>–</a:t>
            </a:r>
            <a:r>
              <a:rPr kumimoji="1" lang="zh-CN" altLang="en-US" sz="1600" dirty="0"/>
              <a:t> 开发中</a:t>
            </a:r>
            <a:endParaRPr kumimoji="1"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600" dirty="0"/>
              <a:t>将精排拆为两段：岗位类型分类</a:t>
            </a:r>
            <a:r>
              <a:rPr kumimoji="1" lang="en-US" altLang="zh-CN" sz="1600" dirty="0"/>
              <a:t>+</a:t>
            </a:r>
            <a:r>
              <a:rPr kumimoji="1" lang="zh-CN" altLang="en-US" sz="1600" dirty="0"/>
              <a:t>匹配，科技等直接进入匹配，行政等增加关键词模型 </a:t>
            </a:r>
            <a:r>
              <a:rPr kumimoji="1" lang="en-US" altLang="zh-CN" sz="1600" dirty="0"/>
              <a:t>–</a:t>
            </a:r>
            <a:r>
              <a:rPr kumimoji="1" lang="zh-CN" altLang="en-US" sz="1600" dirty="0"/>
              <a:t> 实验中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10E7A34-E14A-514B-8019-DF1D761B7AD8}"/>
              </a:ext>
            </a:extLst>
          </p:cNvPr>
          <p:cNvSpPr/>
          <p:nvPr/>
        </p:nvSpPr>
        <p:spPr>
          <a:xfrm>
            <a:off x="154338" y="3591150"/>
            <a:ext cx="4388946" cy="136457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28C7EB6-B71B-E54D-89F8-DF5C3AF26549}"/>
              </a:ext>
            </a:extLst>
          </p:cNvPr>
          <p:cNvSpPr/>
          <p:nvPr/>
        </p:nvSpPr>
        <p:spPr>
          <a:xfrm>
            <a:off x="404183" y="3775816"/>
            <a:ext cx="1368350" cy="6625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err="1"/>
              <a:t>xdeepfm</a:t>
            </a:r>
            <a:endParaRPr kumimoji="1" lang="zh-CN" altLang="en-US" sz="1600" b="1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804739B-DE5E-DC44-B9F3-AF1214D37389}"/>
              </a:ext>
            </a:extLst>
          </p:cNvPr>
          <p:cNvSpPr txBox="1"/>
          <p:nvPr/>
        </p:nvSpPr>
        <p:spPr>
          <a:xfrm>
            <a:off x="1892527" y="3775816"/>
            <a:ext cx="2223419" cy="64633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输入：</a:t>
            </a:r>
            <a:r>
              <a:rPr kumimoji="1" lang="en-US" altLang="zh-CN" sz="1200" dirty="0"/>
              <a:t>pair&lt;CV</a:t>
            </a:r>
            <a:r>
              <a:rPr kumimoji="1" lang="zh-CN" altLang="en-US" sz="1200" dirty="0"/>
              <a:t>文本、</a:t>
            </a:r>
            <a:r>
              <a:rPr kumimoji="1" lang="en-US" altLang="zh-CN" sz="1200" dirty="0"/>
              <a:t>JD</a:t>
            </a:r>
            <a:r>
              <a:rPr kumimoji="1" lang="zh-CN" altLang="en-US" sz="1200" dirty="0"/>
              <a:t>文本</a:t>
            </a:r>
            <a:r>
              <a:rPr kumimoji="1" lang="en-US" altLang="zh-CN" sz="1200" dirty="0"/>
              <a:t>&gt;</a:t>
            </a:r>
          </a:p>
          <a:p>
            <a:r>
              <a:rPr kumimoji="1" lang="zh-CN" altLang="en-US" sz="1200" dirty="0"/>
              <a:t>输出：</a:t>
            </a:r>
            <a:r>
              <a:rPr kumimoji="1" lang="en-US" altLang="zh-CN" sz="1200" dirty="0" err="1"/>
              <a:t>match_score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=</a:t>
            </a:r>
            <a:r>
              <a:rPr kumimoji="1" lang="zh-CN" altLang="en-US" sz="1200" dirty="0"/>
              <a:t> </a:t>
            </a:r>
            <a:r>
              <a:rPr kumimoji="1" lang="en-US" altLang="zh-CN" sz="1200" dirty="0" err="1"/>
              <a:t>softlmax</a:t>
            </a:r>
            <a:r>
              <a:rPr kumimoji="1" lang="en-US" altLang="zh-CN" sz="1200" dirty="0"/>
              <a:t>&lt;</a:t>
            </a:r>
            <a:r>
              <a:rPr kumimoji="1" lang="en-US" altLang="zh-CN" sz="1200" dirty="0" err="1"/>
              <a:t>deepfm</a:t>
            </a:r>
            <a:r>
              <a:rPr kumimoji="1" lang="en-US" altLang="zh-CN" sz="1200" dirty="0"/>
              <a:t>&gt;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06EF8E6-3F27-9A48-B947-AC1591F2727A}"/>
              </a:ext>
            </a:extLst>
          </p:cNvPr>
          <p:cNvSpPr txBox="1"/>
          <p:nvPr/>
        </p:nvSpPr>
        <p:spPr>
          <a:xfrm>
            <a:off x="2022378" y="1929157"/>
            <a:ext cx="339776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问题：</a:t>
            </a:r>
            <a:endParaRPr kumimoji="1" lang="en-US" altLang="zh-CN" b="1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600" dirty="0"/>
              <a:t>科技、专业、产品等岗位序列因内容丰富，效果较好；行政、销售等序列因标签较少，效果较差</a:t>
            </a:r>
            <a:endParaRPr kumimoji="1"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600" dirty="0"/>
              <a:t>核心标签</a:t>
            </a:r>
            <a:r>
              <a:rPr kumimoji="1" lang="en-US" altLang="zh-CN" sz="1600" dirty="0"/>
              <a:t>《</a:t>
            </a:r>
            <a:r>
              <a:rPr kumimoji="1" lang="zh-CN" altLang="en-US" sz="1600" dirty="0"/>
              <a:t>工作职责</a:t>
            </a:r>
            <a:r>
              <a:rPr kumimoji="1" lang="en-US" altLang="zh-CN" sz="1600" dirty="0"/>
              <a:t>》</a:t>
            </a:r>
            <a:r>
              <a:rPr kumimoji="1" lang="zh-CN" altLang="en-US" sz="1600" dirty="0"/>
              <a:t>粒度不够，导致误推</a:t>
            </a:r>
            <a:endParaRPr kumimoji="1" lang="en-US" altLang="zh-CN" sz="16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D3AD2DCA-5DE1-164E-995B-C533AEC54ABE}"/>
              </a:ext>
            </a:extLst>
          </p:cNvPr>
          <p:cNvSpPr/>
          <p:nvPr/>
        </p:nvSpPr>
        <p:spPr>
          <a:xfrm>
            <a:off x="6936275" y="2003469"/>
            <a:ext cx="4388946" cy="136457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3B373AD-1A4F-F140-9F06-39A6BAA1C1EE}"/>
              </a:ext>
            </a:extLst>
          </p:cNvPr>
          <p:cNvSpPr/>
          <p:nvPr/>
        </p:nvSpPr>
        <p:spPr>
          <a:xfrm>
            <a:off x="7186120" y="2188135"/>
            <a:ext cx="1368350" cy="6625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b="1" dirty="0"/>
              <a:t>特征扩宽的</a:t>
            </a:r>
            <a:r>
              <a:rPr kumimoji="1" lang="en-US" altLang="zh-CN" sz="1600" b="1" dirty="0" err="1"/>
              <a:t>xdeepfm</a:t>
            </a:r>
            <a:endParaRPr kumimoji="1" lang="zh-CN" altLang="en-US" sz="1600" b="1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7DB9228-6F71-B546-AE41-111EC9F6F7F2}"/>
              </a:ext>
            </a:extLst>
          </p:cNvPr>
          <p:cNvSpPr txBox="1"/>
          <p:nvPr/>
        </p:nvSpPr>
        <p:spPr>
          <a:xfrm>
            <a:off x="8674464" y="2188135"/>
            <a:ext cx="2223419" cy="64633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1200" dirty="0"/>
              <a:t>输入：</a:t>
            </a:r>
            <a:r>
              <a:rPr kumimoji="1" lang="en-US" altLang="zh-CN" sz="1200" dirty="0"/>
              <a:t>pair&lt;CV</a:t>
            </a:r>
            <a:r>
              <a:rPr kumimoji="1" lang="zh-CN" altLang="en-US" sz="1200" dirty="0"/>
              <a:t>文本、</a:t>
            </a:r>
            <a:r>
              <a:rPr kumimoji="1" lang="en-US" altLang="zh-CN" sz="1200" dirty="0"/>
              <a:t>JD</a:t>
            </a:r>
            <a:r>
              <a:rPr kumimoji="1" lang="zh-CN" altLang="en-US" sz="1200" dirty="0"/>
              <a:t>文本</a:t>
            </a:r>
            <a:r>
              <a:rPr kumimoji="1" lang="en-US" altLang="zh-CN" sz="1200" dirty="0"/>
              <a:t>&gt;</a:t>
            </a:r>
          </a:p>
          <a:p>
            <a:r>
              <a:rPr kumimoji="1" lang="zh-CN" altLang="en-US" sz="1200" dirty="0"/>
              <a:t>输出：</a:t>
            </a:r>
            <a:r>
              <a:rPr kumimoji="1" lang="en-US" altLang="zh-CN" sz="1200" dirty="0" err="1"/>
              <a:t>match_score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=</a:t>
            </a:r>
            <a:r>
              <a:rPr kumimoji="1" lang="zh-CN" altLang="en-US" sz="1200" dirty="0"/>
              <a:t> </a:t>
            </a:r>
            <a:r>
              <a:rPr kumimoji="1" lang="en-US" altLang="zh-CN" sz="1200" dirty="0" err="1"/>
              <a:t>softlmax</a:t>
            </a:r>
            <a:r>
              <a:rPr kumimoji="1" lang="en-US" altLang="zh-CN" sz="1200" dirty="0"/>
              <a:t>&lt;</a:t>
            </a:r>
            <a:r>
              <a:rPr kumimoji="1" lang="en-US" altLang="zh-CN" sz="1200" dirty="0" err="1"/>
              <a:t>deepfm</a:t>
            </a:r>
            <a:r>
              <a:rPr kumimoji="1" lang="en-US" altLang="zh-CN" sz="12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424731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2EF7D33-706D-0740-BA0A-9A99D268AC28}"/>
              </a:ext>
            </a:extLst>
          </p:cNvPr>
          <p:cNvSpPr txBox="1"/>
          <p:nvPr/>
        </p:nvSpPr>
        <p:spPr>
          <a:xfrm>
            <a:off x="5605996" y="2663666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业务理解和技术选型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9388D8-D265-1541-95B5-5D7AFAAB7E2C}"/>
              </a:ext>
            </a:extLst>
          </p:cNvPr>
          <p:cNvSpPr txBox="1"/>
          <p:nvPr/>
        </p:nvSpPr>
        <p:spPr>
          <a:xfrm>
            <a:off x="5605996" y="3366031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效果优化和业务上线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BD3BD8-1756-A24C-AAE7-FC30E05ED6E1}"/>
              </a:ext>
            </a:extLst>
          </p:cNvPr>
          <p:cNvSpPr txBox="1"/>
          <p:nvPr/>
        </p:nvSpPr>
        <p:spPr>
          <a:xfrm>
            <a:off x="5605996" y="4068396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262F9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飞桨代码展示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3860595-F938-0B47-BF46-CCFF13BDA7AD}"/>
              </a:ext>
            </a:extLst>
          </p:cNvPr>
          <p:cNvSpPr txBox="1"/>
          <p:nvPr/>
        </p:nvSpPr>
        <p:spPr>
          <a:xfrm>
            <a:off x="5605996" y="4770761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技术方案长线规划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B2C5B2F-5926-9246-8132-03C8BCA807F3}"/>
              </a:ext>
            </a:extLst>
          </p:cNvPr>
          <p:cNvGrpSpPr/>
          <p:nvPr/>
        </p:nvGrpSpPr>
        <p:grpSpPr>
          <a:xfrm>
            <a:off x="5382257" y="2797307"/>
            <a:ext cx="163579" cy="224785"/>
            <a:chOff x="5382257" y="2797307"/>
            <a:chExt cx="163579" cy="224785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94E89684-850C-CF49-BF97-DFD1C7F26462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4FE85CE-9990-0C49-AC6A-753EE0CFD6DB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9CFAEC74-2CE3-8342-8D55-32E95F5E5CC2}"/>
              </a:ext>
            </a:extLst>
          </p:cNvPr>
          <p:cNvGrpSpPr/>
          <p:nvPr/>
        </p:nvGrpSpPr>
        <p:grpSpPr>
          <a:xfrm>
            <a:off x="5382257" y="3501395"/>
            <a:ext cx="163579" cy="224785"/>
            <a:chOff x="5382257" y="2797307"/>
            <a:chExt cx="163579" cy="224785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529DFE6-51B3-A341-97E6-C14B2CC7B0FA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5B000C8A-485D-5947-A91F-2BDE59003E23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B966588-03C3-F940-B055-22CB16F765E7}"/>
              </a:ext>
            </a:extLst>
          </p:cNvPr>
          <p:cNvGrpSpPr/>
          <p:nvPr/>
        </p:nvGrpSpPr>
        <p:grpSpPr>
          <a:xfrm>
            <a:off x="5382257" y="4196339"/>
            <a:ext cx="163579" cy="224785"/>
            <a:chOff x="5382257" y="2797307"/>
            <a:chExt cx="163579" cy="224785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FDF383B8-00CA-FE45-BA2A-2D6CD6BFE717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FC268432-3023-A64F-8D61-48E658FAAF98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77E0FF1-DFE9-FA40-A4D4-D9088F2956B4}"/>
              </a:ext>
            </a:extLst>
          </p:cNvPr>
          <p:cNvGrpSpPr/>
          <p:nvPr/>
        </p:nvGrpSpPr>
        <p:grpSpPr>
          <a:xfrm>
            <a:off x="5382257" y="4883968"/>
            <a:ext cx="163579" cy="224785"/>
            <a:chOff x="5382257" y="2797307"/>
            <a:chExt cx="163579" cy="22478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6262FE19-D443-AC40-9886-8CCE7255C4F7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475C6FF1-E508-DF4B-96CF-49CB963B5278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D9F05231-F729-E741-A91E-580308D70BCB}"/>
              </a:ext>
            </a:extLst>
          </p:cNvPr>
          <p:cNvSpPr txBox="1"/>
          <p:nvPr/>
        </p:nvSpPr>
        <p:spPr>
          <a:xfrm>
            <a:off x="5605996" y="5357929"/>
            <a:ext cx="593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项目心得总结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6142BFB-1D41-A545-8248-865926349F3E}"/>
              </a:ext>
            </a:extLst>
          </p:cNvPr>
          <p:cNvGrpSpPr/>
          <p:nvPr/>
        </p:nvGrpSpPr>
        <p:grpSpPr>
          <a:xfrm>
            <a:off x="5382257" y="5471136"/>
            <a:ext cx="163579" cy="224785"/>
            <a:chOff x="5382257" y="2797307"/>
            <a:chExt cx="163579" cy="22478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675D410E-C5AE-5847-9262-86B9142C07EB}"/>
                </a:ext>
              </a:extLst>
            </p:cNvPr>
            <p:cNvSpPr/>
            <p:nvPr/>
          </p:nvSpPr>
          <p:spPr>
            <a:xfrm flipV="1">
              <a:off x="5382257" y="2797307"/>
              <a:ext cx="56498" cy="100461"/>
            </a:xfrm>
            <a:prstGeom prst="rect">
              <a:avLst/>
            </a:prstGeom>
            <a:solidFill>
              <a:srgbClr val="0054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57828E15-1C7E-EA41-9319-67F6A4CFB7E3}"/>
                </a:ext>
              </a:extLst>
            </p:cNvPr>
            <p:cNvSpPr/>
            <p:nvPr/>
          </p:nvSpPr>
          <p:spPr>
            <a:xfrm flipV="1">
              <a:off x="5415998" y="2847536"/>
              <a:ext cx="129838" cy="174556"/>
            </a:xfrm>
            <a:prstGeom prst="rect">
              <a:avLst/>
            </a:prstGeom>
            <a:noFill/>
            <a:ln w="9525">
              <a:solidFill>
                <a:srgbClr val="005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6839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飞桨代码展示</a:t>
            </a:r>
            <a:r>
              <a:rPr kumimoji="1" lang="en-US" altLang="zh-CN" dirty="0"/>
              <a:t>3-</a:t>
            </a:r>
            <a:r>
              <a:rPr kumimoji="1" lang="zh-CN" altLang="en-US" dirty="0"/>
              <a:t>特征配置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CFDDD40-ABAF-FB43-A6EA-AC922D96C7A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50026"/>
            <a:ext cx="9144000" cy="590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361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C56A72E-A0FB-9A47-8B0C-1A73353FE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飞桨代码展示</a:t>
            </a:r>
            <a:r>
              <a:rPr kumimoji="1" lang="en-US" altLang="zh-CN" dirty="0"/>
              <a:t>4-</a:t>
            </a:r>
            <a:r>
              <a:rPr kumimoji="1" lang="zh-CN" altLang="en-US" dirty="0"/>
              <a:t>特征处理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E2690BE-BA39-AA48-88EA-053AC061986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02524"/>
            <a:ext cx="9144000" cy="595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815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5929</TotalTime>
  <Words>851</Words>
  <Application>Microsoft Macintosh PowerPoint</Application>
  <PresentationFormat>宽屏</PresentationFormat>
  <Paragraphs>133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等线</vt:lpstr>
      <vt:lpstr>Microsoft YaHei</vt:lpstr>
      <vt:lpstr>Microsoft YaHei</vt:lpstr>
      <vt:lpstr>Microsoft YaHei Light</vt:lpstr>
      <vt:lpstr>Source Han Sans CN Heavy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six</cp:lastModifiedBy>
  <cp:revision>457</cp:revision>
  <dcterms:created xsi:type="dcterms:W3CDTF">2020-05-20T02:15:21Z</dcterms:created>
  <dcterms:modified xsi:type="dcterms:W3CDTF">2021-08-30T16:33:15Z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4eed1396-652e-48af-a096-58850838b021-2">
    <vt:lpwstr>a3555fa8d93a6bae384187d1c134a53e</vt:lpwstr>
  </property>
</Properties>
</file>

<file path=docProps/thumbnail.jpeg>
</file>